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380" r:id="rId4"/>
    <p:sldId id="397" r:id="rId5"/>
    <p:sldId id="398" r:id="rId6"/>
    <p:sldId id="384" r:id="rId7"/>
    <p:sldId id="383" r:id="rId8"/>
    <p:sldId id="258" r:id="rId9"/>
    <p:sldId id="401" r:id="rId10"/>
    <p:sldId id="386" r:id="rId11"/>
    <p:sldId id="402" r:id="rId12"/>
    <p:sldId id="409" r:id="rId13"/>
    <p:sldId id="403" r:id="rId14"/>
    <p:sldId id="393" r:id="rId15"/>
    <p:sldId id="404" r:id="rId16"/>
    <p:sldId id="389" r:id="rId17"/>
    <p:sldId id="400" r:id="rId18"/>
    <p:sldId id="390" r:id="rId19"/>
    <p:sldId id="391" r:id="rId20"/>
    <p:sldId id="392" r:id="rId21"/>
    <p:sldId id="395" r:id="rId22"/>
    <p:sldId id="396" r:id="rId23"/>
    <p:sldId id="410" r:id="rId24"/>
    <p:sldId id="406" r:id="rId25"/>
    <p:sldId id="407" r:id="rId26"/>
    <p:sldId id="399" r:id="rId27"/>
    <p:sldId id="408" r:id="rId28"/>
    <p:sldId id="385" r:id="rId29"/>
    <p:sldId id="387" r:id="rId30"/>
    <p:sldId id="388" r:id="rId31"/>
    <p:sldId id="405"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image" Target="../media/image26.png"/><Relationship Id="rId5" Type="http://schemas.openxmlformats.org/officeDocument/2006/relationships/image" Target="../media/image30.svg"/><Relationship Id="rId4" Type="http://schemas.openxmlformats.org/officeDocument/2006/relationships/image" Target="../media/image29.pn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image" Target="../media/image26.png"/><Relationship Id="rId5" Type="http://schemas.openxmlformats.org/officeDocument/2006/relationships/image" Target="../media/image30.svg"/><Relationship Id="rId4"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1773A6-2299-4FC0-9145-20BB47F3035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1BB501A-9909-4000-8E8A-1EBEB40CE35D}">
      <dgm:prSet/>
      <dgm:spPr/>
      <dgm:t>
        <a:bodyPr/>
        <a:lstStyle/>
        <a:p>
          <a:r>
            <a:rPr lang="fr-FR" b="1" i="0" baseline="0" dirty="0"/>
            <a:t>Chapitre 1 : </a:t>
          </a:r>
          <a:r>
            <a:rPr lang="fr-FR" b="0" i="0" baseline="0" dirty="0"/>
            <a:t>Introduction à la complexité algorithmique </a:t>
          </a:r>
          <a:endParaRPr lang="en-US" dirty="0"/>
        </a:p>
      </dgm:t>
    </dgm:pt>
    <dgm:pt modelId="{013794A1-38F2-4801-B612-ACEB301C35B4}" type="parTrans" cxnId="{01D0E5CF-63F4-4A72-B60A-35ED0E40DCB4}">
      <dgm:prSet/>
      <dgm:spPr/>
      <dgm:t>
        <a:bodyPr/>
        <a:lstStyle/>
        <a:p>
          <a:endParaRPr lang="en-US"/>
        </a:p>
      </dgm:t>
    </dgm:pt>
    <dgm:pt modelId="{06DB40DC-6D3B-4953-AB32-4CD88E9A331D}" type="sibTrans" cxnId="{01D0E5CF-63F4-4A72-B60A-35ED0E40DCB4}">
      <dgm:prSet/>
      <dgm:spPr/>
      <dgm:t>
        <a:bodyPr/>
        <a:lstStyle/>
        <a:p>
          <a:endParaRPr lang="en-US"/>
        </a:p>
      </dgm:t>
    </dgm:pt>
    <dgm:pt modelId="{298BAB4D-5D3D-4DE0-AB93-7A68C4090610}">
      <dgm:prSet/>
      <dgm:spPr/>
      <dgm:t>
        <a:bodyPr/>
        <a:lstStyle/>
        <a:p>
          <a:r>
            <a:rPr lang="fr-FR" b="1" i="0" baseline="0"/>
            <a:t>Chapitre 2 : </a:t>
          </a:r>
          <a:r>
            <a:rPr lang="fr-FR" b="0" i="0" baseline="0"/>
            <a:t>Techniques de conception d’algorithmes, exemple algorithmes glouton </a:t>
          </a:r>
          <a:endParaRPr lang="en-US"/>
        </a:p>
      </dgm:t>
    </dgm:pt>
    <dgm:pt modelId="{3F956AF4-6C9C-482B-A362-468A9A387232}" type="parTrans" cxnId="{F1B5580D-A884-455E-A6A5-79097CCEAF41}">
      <dgm:prSet/>
      <dgm:spPr/>
      <dgm:t>
        <a:bodyPr/>
        <a:lstStyle/>
        <a:p>
          <a:endParaRPr lang="en-US"/>
        </a:p>
      </dgm:t>
    </dgm:pt>
    <dgm:pt modelId="{7D879CA8-43D8-47FA-9CDE-3C7A6A60414C}" type="sibTrans" cxnId="{F1B5580D-A884-455E-A6A5-79097CCEAF41}">
      <dgm:prSet/>
      <dgm:spPr/>
      <dgm:t>
        <a:bodyPr/>
        <a:lstStyle/>
        <a:p>
          <a:endParaRPr lang="en-US"/>
        </a:p>
      </dgm:t>
    </dgm:pt>
    <dgm:pt modelId="{4D92839C-A3C5-4968-BA25-9921B4E9372D}">
      <dgm:prSet/>
      <dgm:spPr/>
      <dgm:t>
        <a:bodyPr/>
        <a:lstStyle/>
        <a:p>
          <a:r>
            <a:rPr lang="fr-FR" b="1" i="0" baseline="0"/>
            <a:t>Chapitre 3 : </a:t>
          </a:r>
          <a:r>
            <a:rPr lang="fr-FR" b="0" i="0" baseline="0"/>
            <a:t>Analyse et preuves d’algorithmes </a:t>
          </a:r>
          <a:endParaRPr lang="en-US"/>
        </a:p>
      </dgm:t>
    </dgm:pt>
    <dgm:pt modelId="{AEC31119-D21D-4162-9DD9-AE3047CA4EE8}" type="parTrans" cxnId="{6AA12169-C9AF-46D4-9691-B39BA21696CF}">
      <dgm:prSet/>
      <dgm:spPr/>
      <dgm:t>
        <a:bodyPr/>
        <a:lstStyle/>
        <a:p>
          <a:endParaRPr lang="en-US"/>
        </a:p>
      </dgm:t>
    </dgm:pt>
    <dgm:pt modelId="{F5306D00-A861-4050-BFF4-6CD0DF4B84BE}" type="sibTrans" cxnId="{6AA12169-C9AF-46D4-9691-B39BA21696CF}">
      <dgm:prSet/>
      <dgm:spPr/>
      <dgm:t>
        <a:bodyPr/>
        <a:lstStyle/>
        <a:p>
          <a:endParaRPr lang="en-US"/>
        </a:p>
      </dgm:t>
    </dgm:pt>
    <dgm:pt modelId="{C11DF8BA-77AE-4628-886A-450EF4906F60}">
      <dgm:prSet/>
      <dgm:spPr/>
      <dgm:t>
        <a:bodyPr/>
        <a:lstStyle/>
        <a:p>
          <a:r>
            <a:rPr lang="fr-FR" b="1" i="0" baseline="0" dirty="0"/>
            <a:t>Chapitre 4: </a:t>
          </a:r>
          <a:r>
            <a:rPr lang="fr-FR" b="0" i="0" baseline="0" dirty="0"/>
            <a:t>Programmation non linéaire, programmation non linéaire avec contraintes </a:t>
          </a:r>
          <a:endParaRPr lang="en-US" dirty="0"/>
        </a:p>
      </dgm:t>
    </dgm:pt>
    <dgm:pt modelId="{F08A8D1C-2E1C-4561-B00A-1B7725D635AF}" type="parTrans" cxnId="{D2F868DA-733D-4EB4-B967-5D0E02D164FD}">
      <dgm:prSet/>
      <dgm:spPr/>
      <dgm:t>
        <a:bodyPr/>
        <a:lstStyle/>
        <a:p>
          <a:endParaRPr lang="en-US"/>
        </a:p>
      </dgm:t>
    </dgm:pt>
    <dgm:pt modelId="{16387546-F6A3-4075-8455-822DEFC9EBD5}" type="sibTrans" cxnId="{D2F868DA-733D-4EB4-B967-5D0E02D164FD}">
      <dgm:prSet/>
      <dgm:spPr/>
      <dgm:t>
        <a:bodyPr/>
        <a:lstStyle/>
        <a:p>
          <a:endParaRPr lang="en-US"/>
        </a:p>
      </dgm:t>
    </dgm:pt>
    <dgm:pt modelId="{BAA0FF1A-C388-443F-9D27-1EBF418534C6}">
      <dgm:prSet/>
      <dgm:spPr/>
      <dgm:t>
        <a:bodyPr/>
        <a:lstStyle/>
        <a:p>
          <a:r>
            <a:rPr lang="fr-FR" b="1" i="0" baseline="0"/>
            <a:t>Chapitre 5 : </a:t>
          </a:r>
          <a:r>
            <a:rPr lang="fr-FR" b="0" i="0" baseline="0"/>
            <a:t>Programmation dynamique </a:t>
          </a:r>
          <a:endParaRPr lang="en-US"/>
        </a:p>
      </dgm:t>
    </dgm:pt>
    <dgm:pt modelId="{B245530E-FB4B-4178-B5F6-89DE5CB6EB9A}" type="parTrans" cxnId="{A45908C4-0705-454F-9DA0-F7DE826BD3CF}">
      <dgm:prSet/>
      <dgm:spPr/>
      <dgm:t>
        <a:bodyPr/>
        <a:lstStyle/>
        <a:p>
          <a:endParaRPr lang="en-US"/>
        </a:p>
      </dgm:t>
    </dgm:pt>
    <dgm:pt modelId="{50D003A6-093F-4194-B1B2-C6FB2F8C3377}" type="sibTrans" cxnId="{A45908C4-0705-454F-9DA0-F7DE826BD3CF}">
      <dgm:prSet/>
      <dgm:spPr/>
      <dgm:t>
        <a:bodyPr/>
        <a:lstStyle/>
        <a:p>
          <a:endParaRPr lang="en-US"/>
        </a:p>
      </dgm:t>
    </dgm:pt>
    <dgm:pt modelId="{84B73909-E700-48E4-B073-70D18228A2FC}">
      <dgm:prSet/>
      <dgm:spPr/>
      <dgm:t>
        <a:bodyPr/>
        <a:lstStyle/>
        <a:p>
          <a:r>
            <a:rPr lang="fr-FR" b="1" i="0" baseline="0" dirty="0"/>
            <a:t>Chapitre 6 : </a:t>
          </a:r>
          <a:r>
            <a:rPr lang="fr-FR" b="0" i="0" baseline="0" dirty="0"/>
            <a:t>Programmation linéaire en nombre en entiers </a:t>
          </a:r>
          <a:endParaRPr lang="en-US" dirty="0"/>
        </a:p>
      </dgm:t>
    </dgm:pt>
    <dgm:pt modelId="{B447062C-576F-4426-98E2-4B8CD5F2862D}" type="parTrans" cxnId="{F2BDBB1E-C941-4289-87F9-D8EF8E59DA08}">
      <dgm:prSet/>
      <dgm:spPr/>
      <dgm:t>
        <a:bodyPr/>
        <a:lstStyle/>
        <a:p>
          <a:endParaRPr lang="en-US"/>
        </a:p>
      </dgm:t>
    </dgm:pt>
    <dgm:pt modelId="{F8875AFF-C94B-4CF4-9849-4697A9ED3BAD}" type="sibTrans" cxnId="{F2BDBB1E-C941-4289-87F9-D8EF8E59DA08}">
      <dgm:prSet/>
      <dgm:spPr/>
      <dgm:t>
        <a:bodyPr/>
        <a:lstStyle/>
        <a:p>
          <a:endParaRPr lang="en-US"/>
        </a:p>
      </dgm:t>
    </dgm:pt>
    <dgm:pt modelId="{B730DC4C-7E3B-49FD-9DC3-51D0633A1071}">
      <dgm:prSet/>
      <dgm:spPr/>
      <dgm:t>
        <a:bodyPr/>
        <a:lstStyle/>
        <a:p>
          <a:r>
            <a:rPr lang="fr-FR" b="1" i="0" baseline="0"/>
            <a:t>Chapitre 7 : </a:t>
          </a:r>
          <a:r>
            <a:rPr lang="fr-FR" b="0" i="0" baseline="0"/>
            <a:t>Introduction aux métaheuristiques de recherche </a:t>
          </a:r>
          <a:endParaRPr lang="en-US"/>
        </a:p>
      </dgm:t>
    </dgm:pt>
    <dgm:pt modelId="{C8CC941A-1989-4B8F-BDC8-0E26F1B82A4F}" type="parTrans" cxnId="{6EAF2B7F-0A36-4F52-9F6D-C492D2A5DF00}">
      <dgm:prSet/>
      <dgm:spPr/>
      <dgm:t>
        <a:bodyPr/>
        <a:lstStyle/>
        <a:p>
          <a:endParaRPr lang="en-US"/>
        </a:p>
      </dgm:t>
    </dgm:pt>
    <dgm:pt modelId="{53E62AE4-0A40-4ADA-9618-69D99E523F85}" type="sibTrans" cxnId="{6EAF2B7F-0A36-4F52-9F6D-C492D2A5DF00}">
      <dgm:prSet/>
      <dgm:spPr/>
      <dgm:t>
        <a:bodyPr/>
        <a:lstStyle/>
        <a:p>
          <a:endParaRPr lang="en-US"/>
        </a:p>
      </dgm:t>
    </dgm:pt>
    <dgm:pt modelId="{C08F8CEB-7525-4CF3-AC21-F7B81CD56B7D}">
      <dgm:prSet/>
      <dgm:spPr/>
      <dgm:t>
        <a:bodyPr/>
        <a:lstStyle/>
        <a:p>
          <a:r>
            <a:rPr lang="fr-FR" b="1" i="0" baseline="0" dirty="0"/>
            <a:t>Chapitre 8 : </a:t>
          </a:r>
          <a:r>
            <a:rPr lang="fr-FR" b="0" i="0" baseline="0" dirty="0"/>
            <a:t>Optimisation pour data science et l’intelligence artificielle </a:t>
          </a:r>
          <a:endParaRPr lang="en-US" dirty="0"/>
        </a:p>
      </dgm:t>
    </dgm:pt>
    <dgm:pt modelId="{B38EF767-1E60-4C0B-9EE2-E424DF0EBEC6}" type="parTrans" cxnId="{2D533BA5-A86E-48D2-ACDB-6D13787D5589}">
      <dgm:prSet/>
      <dgm:spPr/>
      <dgm:t>
        <a:bodyPr/>
        <a:lstStyle/>
        <a:p>
          <a:endParaRPr lang="en-US"/>
        </a:p>
      </dgm:t>
    </dgm:pt>
    <dgm:pt modelId="{1255CE3A-BBF4-4C22-A29E-CE6AE690CC39}" type="sibTrans" cxnId="{2D533BA5-A86E-48D2-ACDB-6D13787D5589}">
      <dgm:prSet/>
      <dgm:spPr/>
      <dgm:t>
        <a:bodyPr/>
        <a:lstStyle/>
        <a:p>
          <a:endParaRPr lang="en-US"/>
        </a:p>
      </dgm:t>
    </dgm:pt>
    <dgm:pt modelId="{90ACADCB-41D4-4796-8B96-57217E569612}">
      <dgm:prSet/>
      <dgm:spPr/>
      <dgm:t>
        <a:bodyPr/>
        <a:lstStyle/>
        <a:p>
          <a:r>
            <a:rPr lang="fr-FR" b="1" i="0" baseline="0" dirty="0" err="1"/>
            <a:t>TPs</a:t>
          </a:r>
          <a:r>
            <a:rPr lang="fr-FR" b="1" i="0" baseline="0" dirty="0"/>
            <a:t>:  </a:t>
          </a:r>
          <a:r>
            <a:rPr lang="fr-FR" b="0" i="0" baseline="0" dirty="0"/>
            <a:t>Excell, python, Matlab et des langages de modélisation mathématiques. </a:t>
          </a:r>
          <a:endParaRPr lang="en-US" dirty="0"/>
        </a:p>
      </dgm:t>
    </dgm:pt>
    <dgm:pt modelId="{10FB1F75-B03D-4787-87FF-0C5665F44D44}" type="parTrans" cxnId="{FAFDA45F-CC37-48F6-B56C-69275C9E387A}">
      <dgm:prSet/>
      <dgm:spPr/>
      <dgm:t>
        <a:bodyPr/>
        <a:lstStyle/>
        <a:p>
          <a:endParaRPr lang="en-US"/>
        </a:p>
      </dgm:t>
    </dgm:pt>
    <dgm:pt modelId="{5BF7FF3B-D8BD-409A-BD9D-875FD75EEC4B}" type="sibTrans" cxnId="{FAFDA45F-CC37-48F6-B56C-69275C9E387A}">
      <dgm:prSet/>
      <dgm:spPr/>
      <dgm:t>
        <a:bodyPr/>
        <a:lstStyle/>
        <a:p>
          <a:endParaRPr lang="en-US"/>
        </a:p>
      </dgm:t>
    </dgm:pt>
    <dgm:pt modelId="{CFF08F30-896C-42AC-90A0-8826C1A6E3FD}" type="pres">
      <dgm:prSet presAssocID="{301773A6-2299-4FC0-9145-20BB47F3035C}" presName="vert0" presStyleCnt="0">
        <dgm:presLayoutVars>
          <dgm:dir/>
          <dgm:animOne val="branch"/>
          <dgm:animLvl val="lvl"/>
        </dgm:presLayoutVars>
      </dgm:prSet>
      <dgm:spPr/>
    </dgm:pt>
    <dgm:pt modelId="{42FCCA01-63C9-4923-91C7-5A5D8CB131BD}" type="pres">
      <dgm:prSet presAssocID="{F1BB501A-9909-4000-8E8A-1EBEB40CE35D}" presName="thickLine" presStyleLbl="alignNode1" presStyleIdx="0" presStyleCnt="9"/>
      <dgm:spPr/>
    </dgm:pt>
    <dgm:pt modelId="{04BBFFEB-DCB9-4E6C-9634-AD9F9785B566}" type="pres">
      <dgm:prSet presAssocID="{F1BB501A-9909-4000-8E8A-1EBEB40CE35D}" presName="horz1" presStyleCnt="0"/>
      <dgm:spPr/>
    </dgm:pt>
    <dgm:pt modelId="{03AAC90E-FA3A-4EC6-9420-344C736E7901}" type="pres">
      <dgm:prSet presAssocID="{F1BB501A-9909-4000-8E8A-1EBEB40CE35D}" presName="tx1" presStyleLbl="revTx" presStyleIdx="0" presStyleCnt="9"/>
      <dgm:spPr/>
    </dgm:pt>
    <dgm:pt modelId="{0C96CC9E-A1C0-4E7C-83D1-972597D22FEE}" type="pres">
      <dgm:prSet presAssocID="{F1BB501A-9909-4000-8E8A-1EBEB40CE35D}" presName="vert1" presStyleCnt="0"/>
      <dgm:spPr/>
    </dgm:pt>
    <dgm:pt modelId="{A60FD50D-A8CF-42A1-8DE1-7F4743FBB390}" type="pres">
      <dgm:prSet presAssocID="{298BAB4D-5D3D-4DE0-AB93-7A68C4090610}" presName="thickLine" presStyleLbl="alignNode1" presStyleIdx="1" presStyleCnt="9"/>
      <dgm:spPr/>
    </dgm:pt>
    <dgm:pt modelId="{1E25BB79-DD1F-46B8-AA85-A38DF5DFF8F0}" type="pres">
      <dgm:prSet presAssocID="{298BAB4D-5D3D-4DE0-AB93-7A68C4090610}" presName="horz1" presStyleCnt="0"/>
      <dgm:spPr/>
    </dgm:pt>
    <dgm:pt modelId="{FFA6E95B-B662-485D-9B20-5E82BE551DB9}" type="pres">
      <dgm:prSet presAssocID="{298BAB4D-5D3D-4DE0-AB93-7A68C4090610}" presName="tx1" presStyleLbl="revTx" presStyleIdx="1" presStyleCnt="9"/>
      <dgm:spPr/>
    </dgm:pt>
    <dgm:pt modelId="{1958CC0E-3CD4-456E-A833-6A204787FD71}" type="pres">
      <dgm:prSet presAssocID="{298BAB4D-5D3D-4DE0-AB93-7A68C4090610}" presName="vert1" presStyleCnt="0"/>
      <dgm:spPr/>
    </dgm:pt>
    <dgm:pt modelId="{14173150-A967-494E-8CE5-5A1E5652C239}" type="pres">
      <dgm:prSet presAssocID="{4D92839C-A3C5-4968-BA25-9921B4E9372D}" presName="thickLine" presStyleLbl="alignNode1" presStyleIdx="2" presStyleCnt="9"/>
      <dgm:spPr/>
    </dgm:pt>
    <dgm:pt modelId="{825B8052-6368-4187-85CD-763BAE0CBDE7}" type="pres">
      <dgm:prSet presAssocID="{4D92839C-A3C5-4968-BA25-9921B4E9372D}" presName="horz1" presStyleCnt="0"/>
      <dgm:spPr/>
    </dgm:pt>
    <dgm:pt modelId="{16ED22B3-B036-489C-823A-073A13304755}" type="pres">
      <dgm:prSet presAssocID="{4D92839C-A3C5-4968-BA25-9921B4E9372D}" presName="tx1" presStyleLbl="revTx" presStyleIdx="2" presStyleCnt="9"/>
      <dgm:spPr/>
    </dgm:pt>
    <dgm:pt modelId="{DB349FC2-8D73-4911-8DA0-85969C8A660B}" type="pres">
      <dgm:prSet presAssocID="{4D92839C-A3C5-4968-BA25-9921B4E9372D}" presName="vert1" presStyleCnt="0"/>
      <dgm:spPr/>
    </dgm:pt>
    <dgm:pt modelId="{428A9EF4-9222-4130-A6EA-1E1378E18760}" type="pres">
      <dgm:prSet presAssocID="{C11DF8BA-77AE-4628-886A-450EF4906F60}" presName="thickLine" presStyleLbl="alignNode1" presStyleIdx="3" presStyleCnt="9"/>
      <dgm:spPr/>
    </dgm:pt>
    <dgm:pt modelId="{DC238314-2777-4750-B0A5-92D8B1168F46}" type="pres">
      <dgm:prSet presAssocID="{C11DF8BA-77AE-4628-886A-450EF4906F60}" presName="horz1" presStyleCnt="0"/>
      <dgm:spPr/>
    </dgm:pt>
    <dgm:pt modelId="{24762075-114F-4B97-9C63-CF513D7D355A}" type="pres">
      <dgm:prSet presAssocID="{C11DF8BA-77AE-4628-886A-450EF4906F60}" presName="tx1" presStyleLbl="revTx" presStyleIdx="3" presStyleCnt="9"/>
      <dgm:spPr/>
    </dgm:pt>
    <dgm:pt modelId="{F426492D-6DB1-446E-AFDA-9D59BD3EBDB8}" type="pres">
      <dgm:prSet presAssocID="{C11DF8BA-77AE-4628-886A-450EF4906F60}" presName="vert1" presStyleCnt="0"/>
      <dgm:spPr/>
    </dgm:pt>
    <dgm:pt modelId="{79EAEE78-7E7B-40FA-A956-E19779F46F28}" type="pres">
      <dgm:prSet presAssocID="{BAA0FF1A-C388-443F-9D27-1EBF418534C6}" presName="thickLine" presStyleLbl="alignNode1" presStyleIdx="4" presStyleCnt="9"/>
      <dgm:spPr/>
    </dgm:pt>
    <dgm:pt modelId="{E241A75B-9AC3-4B30-BD94-FE98D777E17E}" type="pres">
      <dgm:prSet presAssocID="{BAA0FF1A-C388-443F-9D27-1EBF418534C6}" presName="horz1" presStyleCnt="0"/>
      <dgm:spPr/>
    </dgm:pt>
    <dgm:pt modelId="{5EB33667-9881-49F0-8A05-21ED214036FC}" type="pres">
      <dgm:prSet presAssocID="{BAA0FF1A-C388-443F-9D27-1EBF418534C6}" presName="tx1" presStyleLbl="revTx" presStyleIdx="4" presStyleCnt="9"/>
      <dgm:spPr/>
    </dgm:pt>
    <dgm:pt modelId="{0BBBE2FA-FDA4-4749-80F9-66DB18D66734}" type="pres">
      <dgm:prSet presAssocID="{BAA0FF1A-C388-443F-9D27-1EBF418534C6}" presName="vert1" presStyleCnt="0"/>
      <dgm:spPr/>
    </dgm:pt>
    <dgm:pt modelId="{ADC598B4-8D81-4C90-AC42-6A9EBADA4D36}" type="pres">
      <dgm:prSet presAssocID="{84B73909-E700-48E4-B073-70D18228A2FC}" presName="thickLine" presStyleLbl="alignNode1" presStyleIdx="5" presStyleCnt="9"/>
      <dgm:spPr/>
    </dgm:pt>
    <dgm:pt modelId="{6A1C1408-CBF9-4136-BA78-97669ADC9166}" type="pres">
      <dgm:prSet presAssocID="{84B73909-E700-48E4-B073-70D18228A2FC}" presName="horz1" presStyleCnt="0"/>
      <dgm:spPr/>
    </dgm:pt>
    <dgm:pt modelId="{E324D5E8-A1C2-493D-BEBA-C354482B7FAD}" type="pres">
      <dgm:prSet presAssocID="{84B73909-E700-48E4-B073-70D18228A2FC}" presName="tx1" presStyleLbl="revTx" presStyleIdx="5" presStyleCnt="9"/>
      <dgm:spPr/>
    </dgm:pt>
    <dgm:pt modelId="{67F85AAA-F77D-4270-9283-B8B61BEC0B6A}" type="pres">
      <dgm:prSet presAssocID="{84B73909-E700-48E4-B073-70D18228A2FC}" presName="vert1" presStyleCnt="0"/>
      <dgm:spPr/>
    </dgm:pt>
    <dgm:pt modelId="{23DFFF49-27C8-4E4C-9A58-556699903880}" type="pres">
      <dgm:prSet presAssocID="{B730DC4C-7E3B-49FD-9DC3-51D0633A1071}" presName="thickLine" presStyleLbl="alignNode1" presStyleIdx="6" presStyleCnt="9"/>
      <dgm:spPr/>
    </dgm:pt>
    <dgm:pt modelId="{57CC518E-9915-4376-A8D6-24C9666BEADE}" type="pres">
      <dgm:prSet presAssocID="{B730DC4C-7E3B-49FD-9DC3-51D0633A1071}" presName="horz1" presStyleCnt="0"/>
      <dgm:spPr/>
    </dgm:pt>
    <dgm:pt modelId="{06DB1C70-0518-4A55-BC30-2509E8E34190}" type="pres">
      <dgm:prSet presAssocID="{B730DC4C-7E3B-49FD-9DC3-51D0633A1071}" presName="tx1" presStyleLbl="revTx" presStyleIdx="6" presStyleCnt="9"/>
      <dgm:spPr/>
    </dgm:pt>
    <dgm:pt modelId="{2BD18489-8B32-4035-A625-6C516F474DA8}" type="pres">
      <dgm:prSet presAssocID="{B730DC4C-7E3B-49FD-9DC3-51D0633A1071}" presName="vert1" presStyleCnt="0"/>
      <dgm:spPr/>
    </dgm:pt>
    <dgm:pt modelId="{086EF3FA-1763-40E3-8CCF-E0353ED95C4A}" type="pres">
      <dgm:prSet presAssocID="{C08F8CEB-7525-4CF3-AC21-F7B81CD56B7D}" presName="thickLine" presStyleLbl="alignNode1" presStyleIdx="7" presStyleCnt="9"/>
      <dgm:spPr/>
    </dgm:pt>
    <dgm:pt modelId="{C1AF670D-5DF7-40E5-ABF3-5173D83BC622}" type="pres">
      <dgm:prSet presAssocID="{C08F8CEB-7525-4CF3-AC21-F7B81CD56B7D}" presName="horz1" presStyleCnt="0"/>
      <dgm:spPr/>
    </dgm:pt>
    <dgm:pt modelId="{CA661772-AD7B-49E1-AA64-6EC10B91E7FC}" type="pres">
      <dgm:prSet presAssocID="{C08F8CEB-7525-4CF3-AC21-F7B81CD56B7D}" presName="tx1" presStyleLbl="revTx" presStyleIdx="7" presStyleCnt="9"/>
      <dgm:spPr/>
    </dgm:pt>
    <dgm:pt modelId="{9FF2AB1B-100A-4DC7-9925-D093144874F3}" type="pres">
      <dgm:prSet presAssocID="{C08F8CEB-7525-4CF3-AC21-F7B81CD56B7D}" presName="vert1" presStyleCnt="0"/>
      <dgm:spPr/>
    </dgm:pt>
    <dgm:pt modelId="{07984DD9-2D13-4502-B600-BFDCE2BBCCBB}" type="pres">
      <dgm:prSet presAssocID="{90ACADCB-41D4-4796-8B96-57217E569612}" presName="thickLine" presStyleLbl="alignNode1" presStyleIdx="8" presStyleCnt="9"/>
      <dgm:spPr/>
    </dgm:pt>
    <dgm:pt modelId="{454C0F7B-268D-4D3A-8238-B3006E898597}" type="pres">
      <dgm:prSet presAssocID="{90ACADCB-41D4-4796-8B96-57217E569612}" presName="horz1" presStyleCnt="0"/>
      <dgm:spPr/>
    </dgm:pt>
    <dgm:pt modelId="{2F3340CE-1482-44D3-8BF7-0FB3B08B93EA}" type="pres">
      <dgm:prSet presAssocID="{90ACADCB-41D4-4796-8B96-57217E569612}" presName="tx1" presStyleLbl="revTx" presStyleIdx="8" presStyleCnt="9"/>
      <dgm:spPr/>
    </dgm:pt>
    <dgm:pt modelId="{8FD59DC7-17FA-45A0-9B7F-81018444724B}" type="pres">
      <dgm:prSet presAssocID="{90ACADCB-41D4-4796-8B96-57217E569612}" presName="vert1" presStyleCnt="0"/>
      <dgm:spPr/>
    </dgm:pt>
  </dgm:ptLst>
  <dgm:cxnLst>
    <dgm:cxn modelId="{F1B5580D-A884-455E-A6A5-79097CCEAF41}" srcId="{301773A6-2299-4FC0-9145-20BB47F3035C}" destId="{298BAB4D-5D3D-4DE0-AB93-7A68C4090610}" srcOrd="1" destOrd="0" parTransId="{3F956AF4-6C9C-482B-A362-468A9A387232}" sibTransId="{7D879CA8-43D8-47FA-9CDE-3C7A6A60414C}"/>
    <dgm:cxn modelId="{F2BDBB1E-C941-4289-87F9-D8EF8E59DA08}" srcId="{301773A6-2299-4FC0-9145-20BB47F3035C}" destId="{84B73909-E700-48E4-B073-70D18228A2FC}" srcOrd="5" destOrd="0" parTransId="{B447062C-576F-4426-98E2-4B8CD5F2862D}" sibTransId="{F8875AFF-C94B-4CF4-9849-4697A9ED3BAD}"/>
    <dgm:cxn modelId="{FAFDA45F-CC37-48F6-B56C-69275C9E387A}" srcId="{301773A6-2299-4FC0-9145-20BB47F3035C}" destId="{90ACADCB-41D4-4796-8B96-57217E569612}" srcOrd="8" destOrd="0" parTransId="{10FB1F75-B03D-4787-87FF-0C5665F44D44}" sibTransId="{5BF7FF3B-D8BD-409A-BD9D-875FD75EEC4B}"/>
    <dgm:cxn modelId="{6AA12169-C9AF-46D4-9691-B39BA21696CF}" srcId="{301773A6-2299-4FC0-9145-20BB47F3035C}" destId="{4D92839C-A3C5-4968-BA25-9921B4E9372D}" srcOrd="2" destOrd="0" parTransId="{AEC31119-D21D-4162-9DD9-AE3047CA4EE8}" sibTransId="{F5306D00-A861-4050-BFF4-6CD0DF4B84BE}"/>
    <dgm:cxn modelId="{67F13374-11E5-4BDD-BA23-3EBDA7E496F3}" type="presOf" srcId="{C08F8CEB-7525-4CF3-AC21-F7B81CD56B7D}" destId="{CA661772-AD7B-49E1-AA64-6EC10B91E7FC}" srcOrd="0" destOrd="0" presId="urn:microsoft.com/office/officeart/2008/layout/LinedList"/>
    <dgm:cxn modelId="{6EAF2B7F-0A36-4F52-9F6D-C492D2A5DF00}" srcId="{301773A6-2299-4FC0-9145-20BB47F3035C}" destId="{B730DC4C-7E3B-49FD-9DC3-51D0633A1071}" srcOrd="6" destOrd="0" parTransId="{C8CC941A-1989-4B8F-BDC8-0E26F1B82A4F}" sibTransId="{53E62AE4-0A40-4ADA-9618-69D99E523F85}"/>
    <dgm:cxn modelId="{9511E280-50E7-479E-9252-94EA8416F681}" type="presOf" srcId="{298BAB4D-5D3D-4DE0-AB93-7A68C4090610}" destId="{FFA6E95B-B662-485D-9B20-5E82BE551DB9}" srcOrd="0" destOrd="0" presId="urn:microsoft.com/office/officeart/2008/layout/LinedList"/>
    <dgm:cxn modelId="{B0913998-63D0-408C-B609-05C0917F164B}" type="presOf" srcId="{BAA0FF1A-C388-443F-9D27-1EBF418534C6}" destId="{5EB33667-9881-49F0-8A05-21ED214036FC}" srcOrd="0" destOrd="0" presId="urn:microsoft.com/office/officeart/2008/layout/LinedList"/>
    <dgm:cxn modelId="{2D533BA5-A86E-48D2-ACDB-6D13787D5589}" srcId="{301773A6-2299-4FC0-9145-20BB47F3035C}" destId="{C08F8CEB-7525-4CF3-AC21-F7B81CD56B7D}" srcOrd="7" destOrd="0" parTransId="{B38EF767-1E60-4C0B-9EE2-E424DF0EBEC6}" sibTransId="{1255CE3A-BBF4-4C22-A29E-CE6AE690CC39}"/>
    <dgm:cxn modelId="{7C42E7AF-2690-4ADB-A697-0587F91567AC}" type="presOf" srcId="{90ACADCB-41D4-4796-8B96-57217E569612}" destId="{2F3340CE-1482-44D3-8BF7-0FB3B08B93EA}" srcOrd="0" destOrd="0" presId="urn:microsoft.com/office/officeart/2008/layout/LinedList"/>
    <dgm:cxn modelId="{39983CB0-3A3B-4E56-8D60-8C6F9F8E07AD}" type="presOf" srcId="{F1BB501A-9909-4000-8E8A-1EBEB40CE35D}" destId="{03AAC90E-FA3A-4EC6-9420-344C736E7901}" srcOrd="0" destOrd="0" presId="urn:microsoft.com/office/officeart/2008/layout/LinedList"/>
    <dgm:cxn modelId="{2EB353B6-E6AB-4EC6-8E3F-026CE32FF566}" type="presOf" srcId="{84B73909-E700-48E4-B073-70D18228A2FC}" destId="{E324D5E8-A1C2-493D-BEBA-C354482B7FAD}" srcOrd="0" destOrd="0" presId="urn:microsoft.com/office/officeart/2008/layout/LinedList"/>
    <dgm:cxn modelId="{A45908C4-0705-454F-9DA0-F7DE826BD3CF}" srcId="{301773A6-2299-4FC0-9145-20BB47F3035C}" destId="{BAA0FF1A-C388-443F-9D27-1EBF418534C6}" srcOrd="4" destOrd="0" parTransId="{B245530E-FB4B-4178-B5F6-89DE5CB6EB9A}" sibTransId="{50D003A6-093F-4194-B1B2-C6FB2F8C3377}"/>
    <dgm:cxn modelId="{01D0E5CF-63F4-4A72-B60A-35ED0E40DCB4}" srcId="{301773A6-2299-4FC0-9145-20BB47F3035C}" destId="{F1BB501A-9909-4000-8E8A-1EBEB40CE35D}" srcOrd="0" destOrd="0" parTransId="{013794A1-38F2-4801-B612-ACEB301C35B4}" sibTransId="{06DB40DC-6D3B-4953-AB32-4CD88E9A331D}"/>
    <dgm:cxn modelId="{CA9EAFD2-7533-4868-AE77-C592FC058C71}" type="presOf" srcId="{301773A6-2299-4FC0-9145-20BB47F3035C}" destId="{CFF08F30-896C-42AC-90A0-8826C1A6E3FD}" srcOrd="0" destOrd="0" presId="urn:microsoft.com/office/officeart/2008/layout/LinedList"/>
    <dgm:cxn modelId="{58982DD3-3B7D-45CC-AB06-17B512955A00}" type="presOf" srcId="{C11DF8BA-77AE-4628-886A-450EF4906F60}" destId="{24762075-114F-4B97-9C63-CF513D7D355A}" srcOrd="0" destOrd="0" presId="urn:microsoft.com/office/officeart/2008/layout/LinedList"/>
    <dgm:cxn modelId="{D2F868DA-733D-4EB4-B967-5D0E02D164FD}" srcId="{301773A6-2299-4FC0-9145-20BB47F3035C}" destId="{C11DF8BA-77AE-4628-886A-450EF4906F60}" srcOrd="3" destOrd="0" parTransId="{F08A8D1C-2E1C-4561-B00A-1B7725D635AF}" sibTransId="{16387546-F6A3-4075-8455-822DEFC9EBD5}"/>
    <dgm:cxn modelId="{6D25C1EB-B143-4662-899A-94B85CCA9D31}" type="presOf" srcId="{4D92839C-A3C5-4968-BA25-9921B4E9372D}" destId="{16ED22B3-B036-489C-823A-073A13304755}" srcOrd="0" destOrd="0" presId="urn:microsoft.com/office/officeart/2008/layout/LinedList"/>
    <dgm:cxn modelId="{D01EF7FC-820D-4A12-9AD0-2434289D9641}" type="presOf" srcId="{B730DC4C-7E3B-49FD-9DC3-51D0633A1071}" destId="{06DB1C70-0518-4A55-BC30-2509E8E34190}" srcOrd="0" destOrd="0" presId="urn:microsoft.com/office/officeart/2008/layout/LinedList"/>
    <dgm:cxn modelId="{98D6D861-3B44-4BE2-949F-C07C91F298C5}" type="presParOf" srcId="{CFF08F30-896C-42AC-90A0-8826C1A6E3FD}" destId="{42FCCA01-63C9-4923-91C7-5A5D8CB131BD}" srcOrd="0" destOrd="0" presId="urn:microsoft.com/office/officeart/2008/layout/LinedList"/>
    <dgm:cxn modelId="{440FB244-1515-416D-9171-F59287B3115F}" type="presParOf" srcId="{CFF08F30-896C-42AC-90A0-8826C1A6E3FD}" destId="{04BBFFEB-DCB9-4E6C-9634-AD9F9785B566}" srcOrd="1" destOrd="0" presId="urn:microsoft.com/office/officeart/2008/layout/LinedList"/>
    <dgm:cxn modelId="{A15FD15F-FD7D-4275-9ACF-4E080BB738B7}" type="presParOf" srcId="{04BBFFEB-DCB9-4E6C-9634-AD9F9785B566}" destId="{03AAC90E-FA3A-4EC6-9420-344C736E7901}" srcOrd="0" destOrd="0" presId="urn:microsoft.com/office/officeart/2008/layout/LinedList"/>
    <dgm:cxn modelId="{E45E4D49-16AD-401A-A395-3075F271E5A3}" type="presParOf" srcId="{04BBFFEB-DCB9-4E6C-9634-AD9F9785B566}" destId="{0C96CC9E-A1C0-4E7C-83D1-972597D22FEE}" srcOrd="1" destOrd="0" presId="urn:microsoft.com/office/officeart/2008/layout/LinedList"/>
    <dgm:cxn modelId="{C752CF14-EAC9-4D8A-8F25-57B2E2CF077D}" type="presParOf" srcId="{CFF08F30-896C-42AC-90A0-8826C1A6E3FD}" destId="{A60FD50D-A8CF-42A1-8DE1-7F4743FBB390}" srcOrd="2" destOrd="0" presId="urn:microsoft.com/office/officeart/2008/layout/LinedList"/>
    <dgm:cxn modelId="{AD3C1489-05C6-4D3F-8AD8-20587FCCB227}" type="presParOf" srcId="{CFF08F30-896C-42AC-90A0-8826C1A6E3FD}" destId="{1E25BB79-DD1F-46B8-AA85-A38DF5DFF8F0}" srcOrd="3" destOrd="0" presId="urn:microsoft.com/office/officeart/2008/layout/LinedList"/>
    <dgm:cxn modelId="{A6A42F92-319F-4140-9F48-43C5015DA066}" type="presParOf" srcId="{1E25BB79-DD1F-46B8-AA85-A38DF5DFF8F0}" destId="{FFA6E95B-B662-485D-9B20-5E82BE551DB9}" srcOrd="0" destOrd="0" presId="urn:microsoft.com/office/officeart/2008/layout/LinedList"/>
    <dgm:cxn modelId="{A6E3CFAF-2261-46F0-AFE5-EE785D0A6B88}" type="presParOf" srcId="{1E25BB79-DD1F-46B8-AA85-A38DF5DFF8F0}" destId="{1958CC0E-3CD4-456E-A833-6A204787FD71}" srcOrd="1" destOrd="0" presId="urn:microsoft.com/office/officeart/2008/layout/LinedList"/>
    <dgm:cxn modelId="{1C4BB9D3-EA30-4AE9-8BAA-72884E98320E}" type="presParOf" srcId="{CFF08F30-896C-42AC-90A0-8826C1A6E3FD}" destId="{14173150-A967-494E-8CE5-5A1E5652C239}" srcOrd="4" destOrd="0" presId="urn:microsoft.com/office/officeart/2008/layout/LinedList"/>
    <dgm:cxn modelId="{172AD12D-E5D4-42FF-BFD3-7A81DCE42597}" type="presParOf" srcId="{CFF08F30-896C-42AC-90A0-8826C1A6E3FD}" destId="{825B8052-6368-4187-85CD-763BAE0CBDE7}" srcOrd="5" destOrd="0" presId="urn:microsoft.com/office/officeart/2008/layout/LinedList"/>
    <dgm:cxn modelId="{89007423-3047-4520-AF50-B7865070B253}" type="presParOf" srcId="{825B8052-6368-4187-85CD-763BAE0CBDE7}" destId="{16ED22B3-B036-489C-823A-073A13304755}" srcOrd="0" destOrd="0" presId="urn:microsoft.com/office/officeart/2008/layout/LinedList"/>
    <dgm:cxn modelId="{9D90B413-8897-4E78-BAE7-032CE6AC9E09}" type="presParOf" srcId="{825B8052-6368-4187-85CD-763BAE0CBDE7}" destId="{DB349FC2-8D73-4911-8DA0-85969C8A660B}" srcOrd="1" destOrd="0" presId="urn:microsoft.com/office/officeart/2008/layout/LinedList"/>
    <dgm:cxn modelId="{70010391-8325-4ABC-AF82-BA958C1D239A}" type="presParOf" srcId="{CFF08F30-896C-42AC-90A0-8826C1A6E3FD}" destId="{428A9EF4-9222-4130-A6EA-1E1378E18760}" srcOrd="6" destOrd="0" presId="urn:microsoft.com/office/officeart/2008/layout/LinedList"/>
    <dgm:cxn modelId="{5AFBE7DF-4CD3-4525-8A09-604C9E770044}" type="presParOf" srcId="{CFF08F30-896C-42AC-90A0-8826C1A6E3FD}" destId="{DC238314-2777-4750-B0A5-92D8B1168F46}" srcOrd="7" destOrd="0" presId="urn:microsoft.com/office/officeart/2008/layout/LinedList"/>
    <dgm:cxn modelId="{908465C4-81B2-4E22-A26D-108691CC42A3}" type="presParOf" srcId="{DC238314-2777-4750-B0A5-92D8B1168F46}" destId="{24762075-114F-4B97-9C63-CF513D7D355A}" srcOrd="0" destOrd="0" presId="urn:microsoft.com/office/officeart/2008/layout/LinedList"/>
    <dgm:cxn modelId="{11297E70-DEDB-4CF5-BCBE-8D7BDC002745}" type="presParOf" srcId="{DC238314-2777-4750-B0A5-92D8B1168F46}" destId="{F426492D-6DB1-446E-AFDA-9D59BD3EBDB8}" srcOrd="1" destOrd="0" presId="urn:microsoft.com/office/officeart/2008/layout/LinedList"/>
    <dgm:cxn modelId="{A175E6B8-7E62-4C5D-9B02-83C2397AF899}" type="presParOf" srcId="{CFF08F30-896C-42AC-90A0-8826C1A6E3FD}" destId="{79EAEE78-7E7B-40FA-A956-E19779F46F28}" srcOrd="8" destOrd="0" presId="urn:microsoft.com/office/officeart/2008/layout/LinedList"/>
    <dgm:cxn modelId="{2340F3F8-5F47-4B15-B0EC-68340F1A25C4}" type="presParOf" srcId="{CFF08F30-896C-42AC-90A0-8826C1A6E3FD}" destId="{E241A75B-9AC3-4B30-BD94-FE98D777E17E}" srcOrd="9" destOrd="0" presId="urn:microsoft.com/office/officeart/2008/layout/LinedList"/>
    <dgm:cxn modelId="{C0E30473-6255-40F6-BF5E-DD4673346BEC}" type="presParOf" srcId="{E241A75B-9AC3-4B30-BD94-FE98D777E17E}" destId="{5EB33667-9881-49F0-8A05-21ED214036FC}" srcOrd="0" destOrd="0" presId="urn:microsoft.com/office/officeart/2008/layout/LinedList"/>
    <dgm:cxn modelId="{B143CE36-B0EA-4DBC-9E9F-ECFA0713D7A8}" type="presParOf" srcId="{E241A75B-9AC3-4B30-BD94-FE98D777E17E}" destId="{0BBBE2FA-FDA4-4749-80F9-66DB18D66734}" srcOrd="1" destOrd="0" presId="urn:microsoft.com/office/officeart/2008/layout/LinedList"/>
    <dgm:cxn modelId="{DEFE2B2D-03BB-4B39-B27E-76DC67DF76EF}" type="presParOf" srcId="{CFF08F30-896C-42AC-90A0-8826C1A6E3FD}" destId="{ADC598B4-8D81-4C90-AC42-6A9EBADA4D36}" srcOrd="10" destOrd="0" presId="urn:microsoft.com/office/officeart/2008/layout/LinedList"/>
    <dgm:cxn modelId="{87B72214-2103-425D-A771-C15A3D2268FD}" type="presParOf" srcId="{CFF08F30-896C-42AC-90A0-8826C1A6E3FD}" destId="{6A1C1408-CBF9-4136-BA78-97669ADC9166}" srcOrd="11" destOrd="0" presId="urn:microsoft.com/office/officeart/2008/layout/LinedList"/>
    <dgm:cxn modelId="{6AF8061A-539C-49A5-A1D8-B75111E8C891}" type="presParOf" srcId="{6A1C1408-CBF9-4136-BA78-97669ADC9166}" destId="{E324D5E8-A1C2-493D-BEBA-C354482B7FAD}" srcOrd="0" destOrd="0" presId="urn:microsoft.com/office/officeart/2008/layout/LinedList"/>
    <dgm:cxn modelId="{BEA6D066-257B-44F5-9D94-524D7DD52CAE}" type="presParOf" srcId="{6A1C1408-CBF9-4136-BA78-97669ADC9166}" destId="{67F85AAA-F77D-4270-9283-B8B61BEC0B6A}" srcOrd="1" destOrd="0" presId="urn:microsoft.com/office/officeart/2008/layout/LinedList"/>
    <dgm:cxn modelId="{8925A315-8F13-4ABF-97DF-63D2715847F8}" type="presParOf" srcId="{CFF08F30-896C-42AC-90A0-8826C1A6E3FD}" destId="{23DFFF49-27C8-4E4C-9A58-556699903880}" srcOrd="12" destOrd="0" presId="urn:microsoft.com/office/officeart/2008/layout/LinedList"/>
    <dgm:cxn modelId="{194A0263-282F-424C-A2DE-91DD8D73821E}" type="presParOf" srcId="{CFF08F30-896C-42AC-90A0-8826C1A6E3FD}" destId="{57CC518E-9915-4376-A8D6-24C9666BEADE}" srcOrd="13" destOrd="0" presId="urn:microsoft.com/office/officeart/2008/layout/LinedList"/>
    <dgm:cxn modelId="{C72EAE63-FCB0-491E-80AF-50D2DF74E32C}" type="presParOf" srcId="{57CC518E-9915-4376-A8D6-24C9666BEADE}" destId="{06DB1C70-0518-4A55-BC30-2509E8E34190}" srcOrd="0" destOrd="0" presId="urn:microsoft.com/office/officeart/2008/layout/LinedList"/>
    <dgm:cxn modelId="{FB3E798A-C78F-41B4-AB8C-9DBE51A9049C}" type="presParOf" srcId="{57CC518E-9915-4376-A8D6-24C9666BEADE}" destId="{2BD18489-8B32-4035-A625-6C516F474DA8}" srcOrd="1" destOrd="0" presId="urn:microsoft.com/office/officeart/2008/layout/LinedList"/>
    <dgm:cxn modelId="{FB729D5C-981D-4121-8462-7851481CF5FE}" type="presParOf" srcId="{CFF08F30-896C-42AC-90A0-8826C1A6E3FD}" destId="{086EF3FA-1763-40E3-8CCF-E0353ED95C4A}" srcOrd="14" destOrd="0" presId="urn:microsoft.com/office/officeart/2008/layout/LinedList"/>
    <dgm:cxn modelId="{9A173BF1-C940-4516-B15B-D64EE8AA7874}" type="presParOf" srcId="{CFF08F30-896C-42AC-90A0-8826C1A6E3FD}" destId="{C1AF670D-5DF7-40E5-ABF3-5173D83BC622}" srcOrd="15" destOrd="0" presId="urn:microsoft.com/office/officeart/2008/layout/LinedList"/>
    <dgm:cxn modelId="{730A5284-D6CD-443B-A245-16D9F0A866F0}" type="presParOf" srcId="{C1AF670D-5DF7-40E5-ABF3-5173D83BC622}" destId="{CA661772-AD7B-49E1-AA64-6EC10B91E7FC}" srcOrd="0" destOrd="0" presId="urn:microsoft.com/office/officeart/2008/layout/LinedList"/>
    <dgm:cxn modelId="{FAA716E4-4A9A-441C-A19D-D82A5E23015B}" type="presParOf" srcId="{C1AF670D-5DF7-40E5-ABF3-5173D83BC622}" destId="{9FF2AB1B-100A-4DC7-9925-D093144874F3}" srcOrd="1" destOrd="0" presId="urn:microsoft.com/office/officeart/2008/layout/LinedList"/>
    <dgm:cxn modelId="{7707A732-AD07-4316-A070-E85AF5D42699}" type="presParOf" srcId="{CFF08F30-896C-42AC-90A0-8826C1A6E3FD}" destId="{07984DD9-2D13-4502-B600-BFDCE2BBCCBB}" srcOrd="16" destOrd="0" presId="urn:microsoft.com/office/officeart/2008/layout/LinedList"/>
    <dgm:cxn modelId="{24A1D151-C3ED-49BF-8010-C4455D66D479}" type="presParOf" srcId="{CFF08F30-896C-42AC-90A0-8826C1A6E3FD}" destId="{454C0F7B-268D-4D3A-8238-B3006E898597}" srcOrd="17" destOrd="0" presId="urn:microsoft.com/office/officeart/2008/layout/LinedList"/>
    <dgm:cxn modelId="{040D9BE7-4EFB-494E-B3CF-47BC83451026}" type="presParOf" srcId="{454C0F7B-268D-4D3A-8238-B3006E898597}" destId="{2F3340CE-1482-44D3-8BF7-0FB3B08B93EA}" srcOrd="0" destOrd="0" presId="urn:microsoft.com/office/officeart/2008/layout/LinedList"/>
    <dgm:cxn modelId="{3C42FA5E-0869-4ADE-9C31-AAB054FBC003}" type="presParOf" srcId="{454C0F7B-268D-4D3A-8238-B3006E898597}" destId="{8FD59DC7-17FA-45A0-9B7F-8101844472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4E14B-919B-4444-8B30-2F36C925B6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BBD428D-D9FA-435B-8283-504957FC24E5}">
      <dgm:prSet/>
      <dgm:spPr/>
      <dgm:t>
        <a:bodyPr/>
        <a:lstStyle/>
        <a:p>
          <a:r>
            <a:rPr lang="fr-FR" dirty="0"/>
            <a:t>RO fait appel à plusieurs outils mathématiques et informatiques:</a:t>
          </a:r>
          <a:endParaRPr lang="en-US" dirty="0"/>
        </a:p>
      </dgm:t>
    </dgm:pt>
    <dgm:pt modelId="{BEBD81EE-D8EC-4934-93BD-8F21CED04844}" type="parTrans" cxnId="{3DC1C954-FF7F-4748-9001-A049174E3F35}">
      <dgm:prSet/>
      <dgm:spPr/>
      <dgm:t>
        <a:bodyPr/>
        <a:lstStyle/>
        <a:p>
          <a:endParaRPr lang="en-US"/>
        </a:p>
      </dgm:t>
    </dgm:pt>
    <dgm:pt modelId="{0A550012-AC67-4C4A-9B94-F4D8680D5901}" type="sibTrans" cxnId="{3DC1C954-FF7F-4748-9001-A049174E3F35}">
      <dgm:prSet/>
      <dgm:spPr/>
      <dgm:t>
        <a:bodyPr/>
        <a:lstStyle/>
        <a:p>
          <a:endParaRPr lang="en-US"/>
        </a:p>
      </dgm:t>
    </dgm:pt>
    <dgm:pt modelId="{F34F815B-0FFE-4927-9927-90BCA79A7D58}">
      <dgm:prSet/>
      <dgm:spPr/>
      <dgm:t>
        <a:bodyPr/>
        <a:lstStyle/>
        <a:p>
          <a:r>
            <a:rPr lang="fr-FR" dirty="0"/>
            <a:t>La théorie des graphes </a:t>
          </a:r>
          <a:endParaRPr lang="en-US" dirty="0"/>
        </a:p>
      </dgm:t>
    </dgm:pt>
    <dgm:pt modelId="{56FEC6E5-B940-46C7-B425-A816CA831BC4}" type="parTrans" cxnId="{479C5AEC-588B-41D4-A62C-082DFDC8E8A5}">
      <dgm:prSet/>
      <dgm:spPr/>
      <dgm:t>
        <a:bodyPr/>
        <a:lstStyle/>
        <a:p>
          <a:endParaRPr lang="en-US"/>
        </a:p>
      </dgm:t>
    </dgm:pt>
    <dgm:pt modelId="{D32EE1F3-94D1-4F86-A75E-9E1513407203}" type="sibTrans" cxnId="{479C5AEC-588B-41D4-A62C-082DFDC8E8A5}">
      <dgm:prSet/>
      <dgm:spPr/>
      <dgm:t>
        <a:bodyPr/>
        <a:lstStyle/>
        <a:p>
          <a:endParaRPr lang="en-US"/>
        </a:p>
      </dgm:t>
    </dgm:pt>
    <dgm:pt modelId="{FAD1132D-7DAC-4034-9FC1-25CF2D3D016B}">
      <dgm:prSet/>
      <dgm:spPr/>
      <dgm:t>
        <a:bodyPr/>
        <a:lstStyle/>
        <a:p>
          <a:r>
            <a:rPr lang="fr-FR" dirty="0"/>
            <a:t>Elle s ’attache à la modélisation et la découverte des solutions concrètes</a:t>
          </a:r>
          <a:endParaRPr lang="en-US" dirty="0"/>
        </a:p>
      </dgm:t>
    </dgm:pt>
    <dgm:pt modelId="{690064C2-5673-40C4-A5A4-7FB45661ACA8}" type="parTrans" cxnId="{E1A93457-7D07-46D4-AD55-F1A0B2435AA7}">
      <dgm:prSet/>
      <dgm:spPr/>
      <dgm:t>
        <a:bodyPr/>
        <a:lstStyle/>
        <a:p>
          <a:endParaRPr lang="en-US"/>
        </a:p>
      </dgm:t>
    </dgm:pt>
    <dgm:pt modelId="{63F724BA-76C1-48EA-9261-E4BA04EB9113}" type="sibTrans" cxnId="{E1A93457-7D07-46D4-AD55-F1A0B2435AA7}">
      <dgm:prSet/>
      <dgm:spPr/>
      <dgm:t>
        <a:bodyPr/>
        <a:lstStyle/>
        <a:p>
          <a:endParaRPr lang="en-US"/>
        </a:p>
      </dgm:t>
    </dgm:pt>
    <dgm:pt modelId="{66A2DB81-DCBF-484C-A381-7F94F73959F7}">
      <dgm:prSet/>
      <dgm:spPr/>
      <dgm:t>
        <a:bodyPr/>
        <a:lstStyle/>
        <a:p>
          <a:r>
            <a:rPr lang="fr-FR" dirty="0"/>
            <a:t>Elle est impliquée dans la prise de décision</a:t>
          </a:r>
          <a:endParaRPr lang="en-US" dirty="0"/>
        </a:p>
      </dgm:t>
    </dgm:pt>
    <dgm:pt modelId="{88BB380C-1DDA-4528-95DB-320A9A748909}" type="parTrans" cxnId="{A340B212-C7B0-4FE7-ACC1-F67CA942DB75}">
      <dgm:prSet/>
      <dgm:spPr/>
      <dgm:t>
        <a:bodyPr/>
        <a:lstStyle/>
        <a:p>
          <a:endParaRPr lang="en-US"/>
        </a:p>
      </dgm:t>
    </dgm:pt>
    <dgm:pt modelId="{8D5BC4B8-6640-44F5-8A64-5ED7D840D2C0}" type="sibTrans" cxnId="{A340B212-C7B0-4FE7-ACC1-F67CA942DB75}">
      <dgm:prSet/>
      <dgm:spPr/>
      <dgm:t>
        <a:bodyPr/>
        <a:lstStyle/>
        <a:p>
          <a:endParaRPr lang="en-US"/>
        </a:p>
      </dgm:t>
    </dgm:pt>
    <dgm:pt modelId="{DCECA2A9-A9B4-4B85-9621-FAF0A1212BB1}">
      <dgm:prSet/>
      <dgm:spPr/>
      <dgm:t>
        <a:bodyPr/>
        <a:lstStyle/>
        <a:p>
          <a:r>
            <a:rPr lang="en-US" dirty="0" err="1"/>
            <a:t>L’Intelligence</a:t>
          </a:r>
          <a:r>
            <a:rPr lang="en-US" dirty="0"/>
            <a:t> </a:t>
          </a:r>
          <a:r>
            <a:rPr lang="en-US" dirty="0" err="1"/>
            <a:t>artificielle</a:t>
          </a:r>
          <a:endParaRPr lang="en-US" dirty="0"/>
        </a:p>
      </dgm:t>
    </dgm:pt>
    <dgm:pt modelId="{C52770D6-9986-46AE-9D7A-76CE9CFF0BEF}" type="parTrans" cxnId="{1B9D77A2-1714-4EC8-8B73-B092FCE3E7AB}">
      <dgm:prSet/>
      <dgm:spPr/>
      <dgm:t>
        <a:bodyPr/>
        <a:lstStyle/>
        <a:p>
          <a:endParaRPr lang="fr-FR"/>
        </a:p>
      </dgm:t>
    </dgm:pt>
    <dgm:pt modelId="{9B3F31B8-74F8-43DE-97A1-D69310EA16CB}" type="sibTrans" cxnId="{1B9D77A2-1714-4EC8-8B73-B092FCE3E7AB}">
      <dgm:prSet/>
      <dgm:spPr/>
      <dgm:t>
        <a:bodyPr/>
        <a:lstStyle/>
        <a:p>
          <a:endParaRPr lang="fr-FR"/>
        </a:p>
      </dgm:t>
    </dgm:pt>
    <dgm:pt modelId="{D0407744-0AB4-4CA3-980F-0D7BA6833D66}">
      <dgm:prSet/>
      <dgm:spPr/>
      <dgm:t>
        <a:bodyPr/>
        <a:lstStyle/>
        <a:p>
          <a:r>
            <a:rPr lang="en-US" dirty="0"/>
            <a:t>La </a:t>
          </a:r>
          <a:r>
            <a:rPr lang="en-US" dirty="0" err="1"/>
            <a:t>programmation</a:t>
          </a:r>
          <a:r>
            <a:rPr lang="en-US" dirty="0"/>
            <a:t> </a:t>
          </a:r>
          <a:r>
            <a:rPr lang="en-US" dirty="0" err="1"/>
            <a:t>informatique</a:t>
          </a:r>
          <a:endParaRPr lang="en-US" dirty="0"/>
        </a:p>
      </dgm:t>
    </dgm:pt>
    <dgm:pt modelId="{9AEEF184-C9CA-4FDB-900B-7AB67E845F9B}" type="parTrans" cxnId="{C98AAEAA-1B10-48ED-84E5-464BBF7CFE5D}">
      <dgm:prSet/>
      <dgm:spPr/>
      <dgm:t>
        <a:bodyPr/>
        <a:lstStyle/>
        <a:p>
          <a:endParaRPr lang="fr-FR"/>
        </a:p>
      </dgm:t>
    </dgm:pt>
    <dgm:pt modelId="{11C998A5-0721-46E9-A376-9E0965CC5E76}" type="sibTrans" cxnId="{C98AAEAA-1B10-48ED-84E5-464BBF7CFE5D}">
      <dgm:prSet/>
      <dgm:spPr/>
      <dgm:t>
        <a:bodyPr/>
        <a:lstStyle/>
        <a:p>
          <a:endParaRPr lang="fr-FR"/>
        </a:p>
      </dgm:t>
    </dgm:pt>
    <dgm:pt modelId="{3D46F778-E24E-43B4-B77A-BD68B074C1C4}">
      <dgm:prSet/>
      <dgm:spPr/>
      <dgm:t>
        <a:bodyPr/>
        <a:lstStyle/>
        <a:p>
          <a:r>
            <a:rPr lang="fr-FR" dirty="0"/>
            <a:t>La programmation mathématique</a:t>
          </a:r>
          <a:endParaRPr lang="en-US" dirty="0"/>
        </a:p>
      </dgm:t>
    </dgm:pt>
    <dgm:pt modelId="{DDC151EE-2DEF-4F7A-8668-0F4ECED042CA}" type="parTrans" cxnId="{C79CCD1C-673A-4924-8C57-D1E4E566DCFE}">
      <dgm:prSet/>
      <dgm:spPr/>
      <dgm:t>
        <a:bodyPr/>
        <a:lstStyle/>
        <a:p>
          <a:endParaRPr lang="fr-FR"/>
        </a:p>
      </dgm:t>
    </dgm:pt>
    <dgm:pt modelId="{70B0B3FD-59BF-4787-B9AE-82E2321CD095}" type="sibTrans" cxnId="{C79CCD1C-673A-4924-8C57-D1E4E566DCFE}">
      <dgm:prSet/>
      <dgm:spPr/>
      <dgm:t>
        <a:bodyPr/>
        <a:lstStyle/>
        <a:p>
          <a:endParaRPr lang="fr-FR"/>
        </a:p>
      </dgm:t>
    </dgm:pt>
    <dgm:pt modelId="{081587B5-9923-476A-8804-C08651A38DBD}">
      <dgm:prSet/>
      <dgm:spPr/>
      <dgm:t>
        <a:bodyPr/>
        <a:lstStyle/>
        <a:p>
          <a:r>
            <a:rPr lang="en-US" dirty="0"/>
            <a:t>La simulation …..</a:t>
          </a:r>
        </a:p>
      </dgm:t>
    </dgm:pt>
    <dgm:pt modelId="{79024F9C-0E48-4F1A-A988-B9555211B2B4}" type="parTrans" cxnId="{EA61C1EC-7819-4915-B4D7-097A2ED3B76F}">
      <dgm:prSet/>
      <dgm:spPr/>
      <dgm:t>
        <a:bodyPr/>
        <a:lstStyle/>
        <a:p>
          <a:endParaRPr lang="fr-FR"/>
        </a:p>
      </dgm:t>
    </dgm:pt>
    <dgm:pt modelId="{DE497B72-9B92-40EF-B690-09C40ACF2739}" type="sibTrans" cxnId="{EA61C1EC-7819-4915-B4D7-097A2ED3B76F}">
      <dgm:prSet/>
      <dgm:spPr/>
      <dgm:t>
        <a:bodyPr/>
        <a:lstStyle/>
        <a:p>
          <a:endParaRPr lang="fr-FR"/>
        </a:p>
      </dgm:t>
    </dgm:pt>
    <dgm:pt modelId="{DC4FFE49-6454-4922-8967-850970A81FBE}">
      <dgm:prSet/>
      <dgm:spPr/>
      <dgm:t>
        <a:bodyPr/>
        <a:lstStyle/>
        <a:p>
          <a:r>
            <a:rPr lang="fr-FR" dirty="0"/>
            <a:t>L’algorithmique</a:t>
          </a:r>
          <a:endParaRPr lang="en-US" dirty="0"/>
        </a:p>
      </dgm:t>
    </dgm:pt>
    <dgm:pt modelId="{4692A13B-31C5-4D99-AE05-CFF3448810A4}" type="parTrans" cxnId="{FA4F1691-B7E9-4F21-B488-C4D5D8D72CE7}">
      <dgm:prSet/>
      <dgm:spPr/>
      <dgm:t>
        <a:bodyPr/>
        <a:lstStyle/>
        <a:p>
          <a:endParaRPr lang="fr-FR"/>
        </a:p>
      </dgm:t>
    </dgm:pt>
    <dgm:pt modelId="{22627BD3-D246-41D0-8EE6-E6D0774D7CD4}" type="sibTrans" cxnId="{FA4F1691-B7E9-4F21-B488-C4D5D8D72CE7}">
      <dgm:prSet/>
      <dgm:spPr/>
      <dgm:t>
        <a:bodyPr/>
        <a:lstStyle/>
        <a:p>
          <a:endParaRPr lang="fr-FR"/>
        </a:p>
      </dgm:t>
    </dgm:pt>
    <dgm:pt modelId="{33CC17BD-EFE0-478E-9AF7-ABE9C314466C}" type="pres">
      <dgm:prSet presAssocID="{2CD4E14B-919B-4444-8B30-2F36C925B6A6}" presName="linear" presStyleCnt="0">
        <dgm:presLayoutVars>
          <dgm:animLvl val="lvl"/>
          <dgm:resizeHandles val="exact"/>
        </dgm:presLayoutVars>
      </dgm:prSet>
      <dgm:spPr/>
    </dgm:pt>
    <dgm:pt modelId="{9E148CA9-4A54-4798-9B3F-1F5128A4B459}" type="pres">
      <dgm:prSet presAssocID="{5BBD428D-D9FA-435B-8283-504957FC24E5}" presName="parentText" presStyleLbl="node1" presStyleIdx="0" presStyleCnt="3">
        <dgm:presLayoutVars>
          <dgm:chMax val="0"/>
          <dgm:bulletEnabled val="1"/>
        </dgm:presLayoutVars>
      </dgm:prSet>
      <dgm:spPr/>
    </dgm:pt>
    <dgm:pt modelId="{8304FE57-521E-4F22-A0F8-6E460D444319}" type="pres">
      <dgm:prSet presAssocID="{5BBD428D-D9FA-435B-8283-504957FC24E5}" presName="childText" presStyleLbl="revTx" presStyleIdx="0" presStyleCnt="1">
        <dgm:presLayoutVars>
          <dgm:bulletEnabled val="1"/>
        </dgm:presLayoutVars>
      </dgm:prSet>
      <dgm:spPr/>
    </dgm:pt>
    <dgm:pt modelId="{91C6A60A-10E3-4486-84A9-DF084A4F8CD3}" type="pres">
      <dgm:prSet presAssocID="{FAD1132D-7DAC-4034-9FC1-25CF2D3D016B}" presName="parentText" presStyleLbl="node1" presStyleIdx="1" presStyleCnt="3">
        <dgm:presLayoutVars>
          <dgm:chMax val="0"/>
          <dgm:bulletEnabled val="1"/>
        </dgm:presLayoutVars>
      </dgm:prSet>
      <dgm:spPr/>
    </dgm:pt>
    <dgm:pt modelId="{B3952106-D1A5-433D-A332-D81FC4A91B95}" type="pres">
      <dgm:prSet presAssocID="{63F724BA-76C1-48EA-9261-E4BA04EB9113}" presName="spacer" presStyleCnt="0"/>
      <dgm:spPr/>
    </dgm:pt>
    <dgm:pt modelId="{4FDFE725-6E8C-41D4-BCBA-BA264E334A19}" type="pres">
      <dgm:prSet presAssocID="{66A2DB81-DCBF-484C-A381-7F94F73959F7}" presName="parentText" presStyleLbl="node1" presStyleIdx="2" presStyleCnt="3">
        <dgm:presLayoutVars>
          <dgm:chMax val="0"/>
          <dgm:bulletEnabled val="1"/>
        </dgm:presLayoutVars>
      </dgm:prSet>
      <dgm:spPr/>
    </dgm:pt>
  </dgm:ptLst>
  <dgm:cxnLst>
    <dgm:cxn modelId="{A340B212-C7B0-4FE7-ACC1-F67CA942DB75}" srcId="{2CD4E14B-919B-4444-8B30-2F36C925B6A6}" destId="{66A2DB81-DCBF-484C-A381-7F94F73959F7}" srcOrd="2" destOrd="0" parTransId="{88BB380C-1DDA-4528-95DB-320A9A748909}" sibTransId="{8D5BC4B8-6640-44F5-8A64-5ED7D840D2C0}"/>
    <dgm:cxn modelId="{C79CCD1C-673A-4924-8C57-D1E4E566DCFE}" srcId="{5BBD428D-D9FA-435B-8283-504957FC24E5}" destId="{3D46F778-E24E-43B4-B77A-BD68B074C1C4}" srcOrd="0" destOrd="0" parTransId="{DDC151EE-2DEF-4F7A-8668-0F4ECED042CA}" sibTransId="{70B0B3FD-59BF-4787-B9AE-82E2321CD095}"/>
    <dgm:cxn modelId="{F80AFD67-0EBC-4FB2-9F8D-70453B9DB886}" type="presOf" srcId="{66A2DB81-DCBF-484C-A381-7F94F73959F7}" destId="{4FDFE725-6E8C-41D4-BCBA-BA264E334A19}" srcOrd="0" destOrd="0" presId="urn:microsoft.com/office/officeart/2005/8/layout/vList2"/>
    <dgm:cxn modelId="{75040070-4B44-404E-968C-EE5A5E9581A0}" type="presOf" srcId="{FAD1132D-7DAC-4034-9FC1-25CF2D3D016B}" destId="{91C6A60A-10E3-4486-84A9-DF084A4F8CD3}" srcOrd="0" destOrd="0" presId="urn:microsoft.com/office/officeart/2005/8/layout/vList2"/>
    <dgm:cxn modelId="{3DC1C954-FF7F-4748-9001-A049174E3F35}" srcId="{2CD4E14B-919B-4444-8B30-2F36C925B6A6}" destId="{5BBD428D-D9FA-435B-8283-504957FC24E5}" srcOrd="0" destOrd="0" parTransId="{BEBD81EE-D8EC-4934-93BD-8F21CED04844}" sibTransId="{0A550012-AC67-4C4A-9B94-F4D8680D5901}"/>
    <dgm:cxn modelId="{E1A93457-7D07-46D4-AD55-F1A0B2435AA7}" srcId="{2CD4E14B-919B-4444-8B30-2F36C925B6A6}" destId="{FAD1132D-7DAC-4034-9FC1-25CF2D3D016B}" srcOrd="1" destOrd="0" parTransId="{690064C2-5673-40C4-A5A4-7FB45661ACA8}" sibTransId="{63F724BA-76C1-48EA-9261-E4BA04EB9113}"/>
    <dgm:cxn modelId="{4BA12F7A-6551-4840-904D-448E120AAA1E}" type="presOf" srcId="{DCECA2A9-A9B4-4B85-9621-FAF0A1212BB1}" destId="{8304FE57-521E-4F22-A0F8-6E460D444319}" srcOrd="0" destOrd="3" presId="urn:microsoft.com/office/officeart/2005/8/layout/vList2"/>
    <dgm:cxn modelId="{FA4F1691-B7E9-4F21-B488-C4D5D8D72CE7}" srcId="{5BBD428D-D9FA-435B-8283-504957FC24E5}" destId="{DC4FFE49-6454-4922-8967-850970A81FBE}" srcOrd="2" destOrd="0" parTransId="{4692A13B-31C5-4D99-AE05-CFF3448810A4}" sibTransId="{22627BD3-D246-41D0-8EE6-E6D0774D7CD4}"/>
    <dgm:cxn modelId="{1B9D77A2-1714-4EC8-8B73-B092FCE3E7AB}" srcId="{5BBD428D-D9FA-435B-8283-504957FC24E5}" destId="{DCECA2A9-A9B4-4B85-9621-FAF0A1212BB1}" srcOrd="3" destOrd="0" parTransId="{C52770D6-9986-46AE-9D7A-76CE9CFF0BEF}" sibTransId="{9B3F31B8-74F8-43DE-97A1-D69310EA16CB}"/>
    <dgm:cxn modelId="{3E918AA2-1F8F-4E07-84B4-58CBC4D48F13}" type="presOf" srcId="{5BBD428D-D9FA-435B-8283-504957FC24E5}" destId="{9E148CA9-4A54-4798-9B3F-1F5128A4B459}" srcOrd="0" destOrd="0" presId="urn:microsoft.com/office/officeart/2005/8/layout/vList2"/>
    <dgm:cxn modelId="{C98AAEAA-1B10-48ED-84E5-464BBF7CFE5D}" srcId="{5BBD428D-D9FA-435B-8283-504957FC24E5}" destId="{D0407744-0AB4-4CA3-980F-0D7BA6833D66}" srcOrd="4" destOrd="0" parTransId="{9AEEF184-C9CA-4FDB-900B-7AB67E845F9B}" sibTransId="{11C998A5-0721-46E9-A376-9E0965CC5E76}"/>
    <dgm:cxn modelId="{4B3B57AC-5431-473B-9658-98B78ED2FEF7}" type="presOf" srcId="{2CD4E14B-919B-4444-8B30-2F36C925B6A6}" destId="{33CC17BD-EFE0-478E-9AF7-ABE9C314466C}" srcOrd="0" destOrd="0" presId="urn:microsoft.com/office/officeart/2005/8/layout/vList2"/>
    <dgm:cxn modelId="{BDD04FBD-102D-42B8-8D0D-F07E779BEE66}" type="presOf" srcId="{F34F815B-0FFE-4927-9927-90BCA79A7D58}" destId="{8304FE57-521E-4F22-A0F8-6E460D444319}" srcOrd="0" destOrd="1" presId="urn:microsoft.com/office/officeart/2005/8/layout/vList2"/>
    <dgm:cxn modelId="{3E0FB9C9-0746-4785-99AB-D16436972195}" type="presOf" srcId="{D0407744-0AB4-4CA3-980F-0D7BA6833D66}" destId="{8304FE57-521E-4F22-A0F8-6E460D444319}" srcOrd="0" destOrd="4" presId="urn:microsoft.com/office/officeart/2005/8/layout/vList2"/>
    <dgm:cxn modelId="{DFC4A6D3-0187-422A-8CE1-F9EE470BA2BD}" type="presOf" srcId="{3D46F778-E24E-43B4-B77A-BD68B074C1C4}" destId="{8304FE57-521E-4F22-A0F8-6E460D444319}" srcOrd="0" destOrd="0" presId="urn:microsoft.com/office/officeart/2005/8/layout/vList2"/>
    <dgm:cxn modelId="{479C5AEC-588B-41D4-A62C-082DFDC8E8A5}" srcId="{5BBD428D-D9FA-435B-8283-504957FC24E5}" destId="{F34F815B-0FFE-4927-9927-90BCA79A7D58}" srcOrd="1" destOrd="0" parTransId="{56FEC6E5-B940-46C7-B425-A816CA831BC4}" sibTransId="{D32EE1F3-94D1-4F86-A75E-9E1513407203}"/>
    <dgm:cxn modelId="{EA61C1EC-7819-4915-B4D7-097A2ED3B76F}" srcId="{5BBD428D-D9FA-435B-8283-504957FC24E5}" destId="{081587B5-9923-476A-8804-C08651A38DBD}" srcOrd="5" destOrd="0" parTransId="{79024F9C-0E48-4F1A-A988-B9555211B2B4}" sibTransId="{DE497B72-9B92-40EF-B690-09C40ACF2739}"/>
    <dgm:cxn modelId="{0344D5F4-029B-4EBE-99C1-F435CA61BE5F}" type="presOf" srcId="{081587B5-9923-476A-8804-C08651A38DBD}" destId="{8304FE57-521E-4F22-A0F8-6E460D444319}" srcOrd="0" destOrd="5" presId="urn:microsoft.com/office/officeart/2005/8/layout/vList2"/>
    <dgm:cxn modelId="{000B1CFD-78AA-4288-9AC7-887510EF7E4A}" type="presOf" srcId="{DC4FFE49-6454-4922-8967-850970A81FBE}" destId="{8304FE57-521E-4F22-A0F8-6E460D444319}" srcOrd="0" destOrd="2" presId="urn:microsoft.com/office/officeart/2005/8/layout/vList2"/>
    <dgm:cxn modelId="{79EDCAF8-0199-4F5C-B79A-C9EF2E5163DF}" type="presParOf" srcId="{33CC17BD-EFE0-478E-9AF7-ABE9C314466C}" destId="{9E148CA9-4A54-4798-9B3F-1F5128A4B459}" srcOrd="0" destOrd="0" presId="urn:microsoft.com/office/officeart/2005/8/layout/vList2"/>
    <dgm:cxn modelId="{47965D84-7DA3-424F-9D6C-7D5AFAE1FDFA}" type="presParOf" srcId="{33CC17BD-EFE0-478E-9AF7-ABE9C314466C}" destId="{8304FE57-521E-4F22-A0F8-6E460D444319}" srcOrd="1" destOrd="0" presId="urn:microsoft.com/office/officeart/2005/8/layout/vList2"/>
    <dgm:cxn modelId="{13E96C34-BCA3-4738-8D0F-700FEFE2C3F1}" type="presParOf" srcId="{33CC17BD-EFE0-478E-9AF7-ABE9C314466C}" destId="{91C6A60A-10E3-4486-84A9-DF084A4F8CD3}" srcOrd="2" destOrd="0" presId="urn:microsoft.com/office/officeart/2005/8/layout/vList2"/>
    <dgm:cxn modelId="{A02B419D-1991-4D43-BD09-A7E00F6660BF}" type="presParOf" srcId="{33CC17BD-EFE0-478E-9AF7-ABE9C314466C}" destId="{B3952106-D1A5-433D-A332-D81FC4A91B95}" srcOrd="3" destOrd="0" presId="urn:microsoft.com/office/officeart/2005/8/layout/vList2"/>
    <dgm:cxn modelId="{1C9431F8-5F4A-414C-A70B-95708BEF1670}" type="presParOf" srcId="{33CC17BD-EFE0-478E-9AF7-ABE9C314466C}" destId="{4FDFE725-6E8C-41D4-BCBA-BA264E334A1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9FFA1-75A6-46F5-BB6B-726541E25B4E}"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024AFD8-3D9E-485F-8365-39B4F8B18AE9}">
      <dgm:prSet/>
      <dgm:spPr/>
      <dgm:t>
        <a:bodyPr/>
        <a:lstStyle/>
        <a:p>
          <a:pPr>
            <a:lnSpc>
              <a:spcPct val="100000"/>
            </a:lnSpc>
          </a:pPr>
          <a:r>
            <a:rPr lang="fr-FR" b="1" dirty="0"/>
            <a:t>Découvrir le problème</a:t>
          </a:r>
          <a:endParaRPr lang="en-US" b="1" dirty="0"/>
        </a:p>
      </dgm:t>
    </dgm:pt>
    <dgm:pt modelId="{DD70DEA6-6524-4A14-B5E9-0E242AE00939}" type="parTrans" cxnId="{361FF698-0284-4819-BDAE-41CBE94F4691}">
      <dgm:prSet/>
      <dgm:spPr/>
      <dgm:t>
        <a:bodyPr/>
        <a:lstStyle/>
        <a:p>
          <a:endParaRPr lang="en-US" sz="1400"/>
        </a:p>
      </dgm:t>
    </dgm:pt>
    <dgm:pt modelId="{97F55B22-A8B2-4DC7-867E-521267F892AB}" type="sibTrans" cxnId="{361FF698-0284-4819-BDAE-41CBE94F4691}">
      <dgm:prSet/>
      <dgm:spPr/>
      <dgm:t>
        <a:bodyPr/>
        <a:lstStyle/>
        <a:p>
          <a:endParaRPr lang="en-US"/>
        </a:p>
      </dgm:t>
    </dgm:pt>
    <dgm:pt modelId="{B5FA103D-8694-4C32-8DDB-EC09E1FDDCDD}">
      <dgm:prSet/>
      <dgm:spPr/>
      <dgm:t>
        <a:bodyPr/>
        <a:lstStyle/>
        <a:p>
          <a:pPr>
            <a:lnSpc>
              <a:spcPct val="100000"/>
            </a:lnSpc>
          </a:pPr>
          <a:r>
            <a:rPr lang="fr-FR" b="1" dirty="0"/>
            <a:t>Aspects mathématiques</a:t>
          </a:r>
          <a:endParaRPr lang="en-US" b="1" dirty="0"/>
        </a:p>
      </dgm:t>
    </dgm:pt>
    <dgm:pt modelId="{EEBDE37D-2AFC-4274-A77D-19FFFBEA263C}" type="parTrans" cxnId="{64E7ABB1-1A2F-478D-9EF0-47203E0A511B}">
      <dgm:prSet/>
      <dgm:spPr/>
      <dgm:t>
        <a:bodyPr/>
        <a:lstStyle/>
        <a:p>
          <a:endParaRPr lang="en-US" sz="1400"/>
        </a:p>
      </dgm:t>
    </dgm:pt>
    <dgm:pt modelId="{0E4B1750-A3B2-439E-B268-CDE2BFC23947}" type="sibTrans" cxnId="{64E7ABB1-1A2F-478D-9EF0-47203E0A511B}">
      <dgm:prSet/>
      <dgm:spPr/>
      <dgm:t>
        <a:bodyPr/>
        <a:lstStyle/>
        <a:p>
          <a:endParaRPr lang="en-US"/>
        </a:p>
      </dgm:t>
    </dgm:pt>
    <dgm:pt modelId="{1112518A-BE98-4ACD-B5B5-38FE5BC7E68E}">
      <dgm:prSet/>
      <dgm:spPr/>
      <dgm:t>
        <a:bodyPr/>
        <a:lstStyle/>
        <a:p>
          <a:pPr>
            <a:lnSpc>
              <a:spcPct val="100000"/>
            </a:lnSpc>
          </a:pPr>
          <a:r>
            <a:rPr lang="fr-FR"/>
            <a:t>Contraintes, objectifs, simplifications </a:t>
          </a:r>
          <a:endParaRPr lang="en-US"/>
        </a:p>
      </dgm:t>
    </dgm:pt>
    <dgm:pt modelId="{02FA8F88-73E2-4CD5-AFB8-54A2334DE4CB}" type="parTrans" cxnId="{541A3D58-BEF5-4158-BBCD-559E2AC76E5B}">
      <dgm:prSet/>
      <dgm:spPr/>
      <dgm:t>
        <a:bodyPr/>
        <a:lstStyle/>
        <a:p>
          <a:endParaRPr lang="en-US" sz="1400"/>
        </a:p>
      </dgm:t>
    </dgm:pt>
    <dgm:pt modelId="{72B96CD4-DFE9-4C5A-B702-7E0411B3264D}" type="sibTrans" cxnId="{541A3D58-BEF5-4158-BBCD-559E2AC76E5B}">
      <dgm:prSet/>
      <dgm:spPr/>
      <dgm:t>
        <a:bodyPr/>
        <a:lstStyle/>
        <a:p>
          <a:endParaRPr lang="en-US"/>
        </a:p>
      </dgm:t>
    </dgm:pt>
    <dgm:pt modelId="{46B72507-8DDA-4965-B335-E93443F344C6}">
      <dgm:prSet/>
      <dgm:spPr/>
      <dgm:t>
        <a:bodyPr/>
        <a:lstStyle/>
        <a:p>
          <a:pPr>
            <a:lnSpc>
              <a:spcPct val="100000"/>
            </a:lnSpc>
          </a:pPr>
          <a:r>
            <a:rPr lang="fr-FR" b="1" dirty="0"/>
            <a:t>Modélisation</a:t>
          </a:r>
          <a:endParaRPr lang="en-US" b="1" dirty="0"/>
        </a:p>
      </dgm:t>
    </dgm:pt>
    <dgm:pt modelId="{716E7CC2-9AF2-4505-B87A-7199C5BA8CC6}" type="parTrans" cxnId="{2871DF68-9F6F-4472-9394-268B9F78C783}">
      <dgm:prSet/>
      <dgm:spPr/>
      <dgm:t>
        <a:bodyPr/>
        <a:lstStyle/>
        <a:p>
          <a:endParaRPr lang="en-US" sz="1400"/>
        </a:p>
      </dgm:t>
    </dgm:pt>
    <dgm:pt modelId="{3E4B4631-633C-41EC-9FF2-9E563AABB86C}" type="sibTrans" cxnId="{2871DF68-9F6F-4472-9394-268B9F78C783}">
      <dgm:prSet/>
      <dgm:spPr/>
      <dgm:t>
        <a:bodyPr/>
        <a:lstStyle/>
        <a:p>
          <a:endParaRPr lang="en-US"/>
        </a:p>
      </dgm:t>
    </dgm:pt>
    <dgm:pt modelId="{C6D8A5C7-10DA-410E-B113-3432907406A1}">
      <dgm:prSet/>
      <dgm:spPr/>
      <dgm:t>
        <a:bodyPr/>
        <a:lstStyle/>
        <a:p>
          <a:pPr>
            <a:lnSpc>
              <a:spcPct val="100000"/>
            </a:lnSpc>
          </a:pPr>
          <a:r>
            <a:rPr lang="fr-FR"/>
            <a:t>Graphes, programmation linéaire, programmation par contraintes</a:t>
          </a:r>
          <a:endParaRPr lang="en-US"/>
        </a:p>
      </dgm:t>
    </dgm:pt>
    <dgm:pt modelId="{54E4C431-1179-4C68-B2E3-B6E38E601F24}" type="parTrans" cxnId="{88344A1C-73CA-40B8-B92C-D1AAB98DE913}">
      <dgm:prSet/>
      <dgm:spPr/>
      <dgm:t>
        <a:bodyPr/>
        <a:lstStyle/>
        <a:p>
          <a:endParaRPr lang="en-US" sz="1400"/>
        </a:p>
      </dgm:t>
    </dgm:pt>
    <dgm:pt modelId="{9AF17EBB-8F7F-4F23-BD9C-4EBA795C6C65}" type="sibTrans" cxnId="{88344A1C-73CA-40B8-B92C-D1AAB98DE913}">
      <dgm:prSet/>
      <dgm:spPr/>
      <dgm:t>
        <a:bodyPr/>
        <a:lstStyle/>
        <a:p>
          <a:endParaRPr lang="en-US"/>
        </a:p>
      </dgm:t>
    </dgm:pt>
    <dgm:pt modelId="{03323DC7-9E47-4423-8167-DCA7B5E2B25C}">
      <dgm:prSet/>
      <dgm:spPr/>
      <dgm:t>
        <a:bodyPr/>
        <a:lstStyle/>
        <a:p>
          <a:pPr>
            <a:lnSpc>
              <a:spcPct val="100000"/>
            </a:lnSpc>
          </a:pPr>
          <a:r>
            <a:rPr lang="fr-FR" b="1" dirty="0"/>
            <a:t>Analyse des modèles et résolution </a:t>
          </a:r>
          <a:endParaRPr lang="en-US" b="1" dirty="0"/>
        </a:p>
      </dgm:t>
    </dgm:pt>
    <dgm:pt modelId="{D29DE8BE-C40A-4179-94AE-F344CA0FD70D}" type="parTrans" cxnId="{8B519F1D-4732-49BF-A803-F44D9E91E2DD}">
      <dgm:prSet/>
      <dgm:spPr/>
      <dgm:t>
        <a:bodyPr/>
        <a:lstStyle/>
        <a:p>
          <a:endParaRPr lang="en-US" sz="1400"/>
        </a:p>
      </dgm:t>
    </dgm:pt>
    <dgm:pt modelId="{FB59B5E5-5D19-4F7F-A115-F15836821FBE}" type="sibTrans" cxnId="{8B519F1D-4732-49BF-A803-F44D9E91E2DD}">
      <dgm:prSet/>
      <dgm:spPr/>
      <dgm:t>
        <a:bodyPr/>
        <a:lstStyle/>
        <a:p>
          <a:endParaRPr lang="en-US"/>
        </a:p>
      </dgm:t>
    </dgm:pt>
    <dgm:pt modelId="{76820094-4715-44B6-9C3E-6E0A1EBD570F}">
      <dgm:prSet/>
      <dgm:spPr/>
      <dgm:t>
        <a:bodyPr/>
        <a:lstStyle/>
        <a:p>
          <a:pPr>
            <a:lnSpc>
              <a:spcPct val="100000"/>
            </a:lnSpc>
          </a:pPr>
          <a:r>
            <a:rPr lang="fr-FR"/>
            <a:t>Etude de complexité</a:t>
          </a:r>
          <a:endParaRPr lang="en-US"/>
        </a:p>
      </dgm:t>
    </dgm:pt>
    <dgm:pt modelId="{A799256B-D433-4D3B-9C06-7A68451C7346}" type="parTrans" cxnId="{F6E56549-2C4F-4011-B6EA-C430224EAAD3}">
      <dgm:prSet/>
      <dgm:spPr/>
      <dgm:t>
        <a:bodyPr/>
        <a:lstStyle/>
        <a:p>
          <a:endParaRPr lang="en-US" sz="1400"/>
        </a:p>
      </dgm:t>
    </dgm:pt>
    <dgm:pt modelId="{85B917E6-999C-4BB0-A069-AAC79D84F3D7}" type="sibTrans" cxnId="{F6E56549-2C4F-4011-B6EA-C430224EAAD3}">
      <dgm:prSet/>
      <dgm:spPr/>
      <dgm:t>
        <a:bodyPr/>
        <a:lstStyle/>
        <a:p>
          <a:endParaRPr lang="en-US"/>
        </a:p>
      </dgm:t>
    </dgm:pt>
    <dgm:pt modelId="{1DE1AA52-8560-45D4-8E8D-CFC5FD13D329}">
      <dgm:prSet/>
      <dgm:spPr/>
      <dgm:t>
        <a:bodyPr/>
        <a:lstStyle/>
        <a:p>
          <a:pPr>
            <a:lnSpc>
              <a:spcPct val="100000"/>
            </a:lnSpc>
          </a:pPr>
          <a:r>
            <a:rPr lang="fr-FR"/>
            <a:t>Mise au point d'algorithmes </a:t>
          </a:r>
          <a:endParaRPr lang="en-US"/>
        </a:p>
      </dgm:t>
    </dgm:pt>
    <dgm:pt modelId="{5EAA854F-741C-43DF-B21A-2C0D7F138C14}" type="parTrans" cxnId="{1DC103B0-6C37-4456-B252-99ECFB362E34}">
      <dgm:prSet/>
      <dgm:spPr/>
      <dgm:t>
        <a:bodyPr/>
        <a:lstStyle/>
        <a:p>
          <a:endParaRPr lang="en-US" sz="1400"/>
        </a:p>
      </dgm:t>
    </dgm:pt>
    <dgm:pt modelId="{5D6745D6-5E11-4077-B487-62C86D02DFB0}" type="sibTrans" cxnId="{1DC103B0-6C37-4456-B252-99ECFB362E34}">
      <dgm:prSet/>
      <dgm:spPr/>
      <dgm:t>
        <a:bodyPr/>
        <a:lstStyle/>
        <a:p>
          <a:endParaRPr lang="en-US"/>
        </a:p>
      </dgm:t>
    </dgm:pt>
    <dgm:pt modelId="{CBFEEB53-3EDB-4985-8B0A-94F75F63D3C6}">
      <dgm:prSet/>
      <dgm:spPr/>
      <dgm:t>
        <a:bodyPr/>
        <a:lstStyle/>
        <a:p>
          <a:pPr>
            <a:lnSpc>
              <a:spcPct val="100000"/>
            </a:lnSpc>
          </a:pPr>
          <a:r>
            <a:rPr lang="fr-FR" b="1" dirty="0"/>
            <a:t>Implémentation et analyse des résultats </a:t>
          </a:r>
          <a:endParaRPr lang="en-US" b="1" dirty="0"/>
        </a:p>
      </dgm:t>
    </dgm:pt>
    <dgm:pt modelId="{71D8087D-EC82-489A-A56D-E38F48A96E91}" type="parTrans" cxnId="{D57C4163-6A32-4C10-BEA6-A6C842535379}">
      <dgm:prSet/>
      <dgm:spPr/>
      <dgm:t>
        <a:bodyPr/>
        <a:lstStyle/>
        <a:p>
          <a:endParaRPr lang="en-US" sz="1400"/>
        </a:p>
      </dgm:t>
    </dgm:pt>
    <dgm:pt modelId="{EEDF18B5-5278-43F0-A013-A448223DCF43}" type="sibTrans" cxnId="{D57C4163-6A32-4C10-BEA6-A6C842535379}">
      <dgm:prSet/>
      <dgm:spPr/>
      <dgm:t>
        <a:bodyPr/>
        <a:lstStyle/>
        <a:p>
          <a:endParaRPr lang="en-US"/>
        </a:p>
      </dgm:t>
    </dgm:pt>
    <dgm:pt modelId="{BACFACF3-A2E6-453B-8586-8A2BFA88EB0E}">
      <dgm:prSet/>
      <dgm:spPr/>
      <dgm:t>
        <a:bodyPr/>
        <a:lstStyle/>
        <a:p>
          <a:pPr>
            <a:lnSpc>
              <a:spcPct val="100000"/>
            </a:lnSpc>
          </a:pPr>
          <a:r>
            <a:rPr lang="fr-FR"/>
            <a:t>Valider par rapport à la demande </a:t>
          </a:r>
          <a:endParaRPr lang="en-US"/>
        </a:p>
      </dgm:t>
    </dgm:pt>
    <dgm:pt modelId="{7B20AB27-F63B-42E4-A35B-A8180F9E3B59}" type="parTrans" cxnId="{F4D592FB-169E-4931-B2D6-182A8760E71F}">
      <dgm:prSet/>
      <dgm:spPr/>
      <dgm:t>
        <a:bodyPr/>
        <a:lstStyle/>
        <a:p>
          <a:endParaRPr lang="en-US" sz="1400"/>
        </a:p>
      </dgm:t>
    </dgm:pt>
    <dgm:pt modelId="{75A55692-817B-4C9F-958D-6A89960D7DB3}" type="sibTrans" cxnId="{F4D592FB-169E-4931-B2D6-182A8760E71F}">
      <dgm:prSet/>
      <dgm:spPr/>
      <dgm:t>
        <a:bodyPr/>
        <a:lstStyle/>
        <a:p>
          <a:endParaRPr lang="en-US"/>
        </a:p>
      </dgm:t>
    </dgm:pt>
    <dgm:pt modelId="{FF180485-9FE7-4F78-BD4E-4DEA8C8AC744}">
      <dgm:prSet/>
      <dgm:spPr/>
      <dgm:t>
        <a:bodyPr/>
        <a:lstStyle/>
        <a:p>
          <a:pPr>
            <a:lnSpc>
              <a:spcPct val="100000"/>
            </a:lnSpc>
          </a:pPr>
          <a:r>
            <a:rPr lang="fr-FR"/>
            <a:t>Itérer avec le demandeur si nécessaire </a:t>
          </a:r>
          <a:endParaRPr lang="en-US"/>
        </a:p>
      </dgm:t>
    </dgm:pt>
    <dgm:pt modelId="{88D1D5E7-D946-4D40-880C-8AD3C1D663A9}" type="parTrans" cxnId="{17F0EADF-DCF7-4BE0-8910-9A9D59BD591F}">
      <dgm:prSet/>
      <dgm:spPr/>
      <dgm:t>
        <a:bodyPr/>
        <a:lstStyle/>
        <a:p>
          <a:endParaRPr lang="en-US" sz="1400"/>
        </a:p>
      </dgm:t>
    </dgm:pt>
    <dgm:pt modelId="{D91C392C-FBFA-4849-81C4-968F950898DF}" type="sibTrans" cxnId="{17F0EADF-DCF7-4BE0-8910-9A9D59BD591F}">
      <dgm:prSet/>
      <dgm:spPr/>
      <dgm:t>
        <a:bodyPr/>
        <a:lstStyle/>
        <a:p>
          <a:endParaRPr lang="en-US"/>
        </a:p>
      </dgm:t>
    </dgm:pt>
    <dgm:pt modelId="{884540B6-B7FC-49CD-80D5-6654138197D2}">
      <dgm:prSet/>
      <dgm:spPr/>
      <dgm:t>
        <a:bodyPr/>
        <a:lstStyle/>
        <a:p>
          <a:pPr>
            <a:lnSpc>
              <a:spcPct val="100000"/>
            </a:lnSpc>
          </a:pPr>
          <a:r>
            <a:rPr lang="fr-FR" b="1" dirty="0"/>
            <a:t>Déploiement des solutions </a:t>
          </a:r>
          <a:endParaRPr lang="en-US" b="1" dirty="0"/>
        </a:p>
      </dgm:t>
    </dgm:pt>
    <dgm:pt modelId="{08A7C503-ADEC-441C-B34A-7AD9D7A7CBF0}" type="parTrans" cxnId="{A1B2E178-FEF4-4F58-9A77-4CC08002A162}">
      <dgm:prSet/>
      <dgm:spPr/>
      <dgm:t>
        <a:bodyPr/>
        <a:lstStyle/>
        <a:p>
          <a:endParaRPr lang="en-US" sz="1400"/>
        </a:p>
      </dgm:t>
    </dgm:pt>
    <dgm:pt modelId="{9A21D9CD-F010-4DE3-8584-380A5E4E8522}" type="sibTrans" cxnId="{A1B2E178-FEF4-4F58-9A77-4CC08002A162}">
      <dgm:prSet/>
      <dgm:spPr/>
      <dgm:t>
        <a:bodyPr/>
        <a:lstStyle/>
        <a:p>
          <a:endParaRPr lang="en-US"/>
        </a:p>
      </dgm:t>
    </dgm:pt>
    <dgm:pt modelId="{F1FC0506-DCE6-44F6-9FD8-7402CD928FEF}">
      <dgm:prSet/>
      <dgm:spPr/>
      <dgm:t>
        <a:bodyPr/>
        <a:lstStyle/>
        <a:p>
          <a:pPr>
            <a:lnSpc>
              <a:spcPct val="100000"/>
            </a:lnSpc>
          </a:pPr>
          <a:r>
            <a:rPr lang="fr-FR"/>
            <a:t>Intégration logicielle</a:t>
          </a:r>
          <a:endParaRPr lang="en-US"/>
        </a:p>
      </dgm:t>
    </dgm:pt>
    <dgm:pt modelId="{63C34EDA-0A52-4A38-A7A4-9C8855E817ED}" type="parTrans" cxnId="{7D5E982D-8E79-4915-8310-ED84DBD98A3F}">
      <dgm:prSet/>
      <dgm:spPr/>
      <dgm:t>
        <a:bodyPr/>
        <a:lstStyle/>
        <a:p>
          <a:endParaRPr lang="en-US" sz="1400"/>
        </a:p>
      </dgm:t>
    </dgm:pt>
    <dgm:pt modelId="{7C3C6EEF-2106-4D84-B4BD-FB27D393BC8A}" type="sibTrans" cxnId="{7D5E982D-8E79-4915-8310-ED84DBD98A3F}">
      <dgm:prSet/>
      <dgm:spPr/>
      <dgm:t>
        <a:bodyPr/>
        <a:lstStyle/>
        <a:p>
          <a:endParaRPr lang="en-US"/>
        </a:p>
      </dgm:t>
    </dgm:pt>
    <dgm:pt modelId="{79ED7199-46E7-4B49-BC8A-53ABC276D91A}" type="pres">
      <dgm:prSet presAssocID="{13F9FFA1-75A6-46F5-BB6B-726541E25B4E}" presName="root" presStyleCnt="0">
        <dgm:presLayoutVars>
          <dgm:dir/>
          <dgm:resizeHandles val="exact"/>
        </dgm:presLayoutVars>
      </dgm:prSet>
      <dgm:spPr/>
    </dgm:pt>
    <dgm:pt modelId="{3520E230-39CC-4E3C-8FCC-2D3438DA2E8B}" type="pres">
      <dgm:prSet presAssocID="{A024AFD8-3D9E-485F-8365-39B4F8B18AE9}" presName="compNode" presStyleCnt="0"/>
      <dgm:spPr/>
    </dgm:pt>
    <dgm:pt modelId="{765BFB0F-6A92-4F78-B6AD-7BCCF36A3683}" type="pres">
      <dgm:prSet presAssocID="{A024AFD8-3D9E-485F-8365-39B4F8B18AE9}" presName="bgRect" presStyleLbl="bgShp" presStyleIdx="0" presStyleCnt="6"/>
      <dgm:spPr/>
    </dgm:pt>
    <dgm:pt modelId="{F952B1CA-7687-4E92-9F9A-974D81AA1D01}" type="pres">
      <dgm:prSet presAssocID="{A024AFD8-3D9E-485F-8365-39B4F8B18AE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376DC3D-6956-4308-80D3-C590CF5C1476}" type="pres">
      <dgm:prSet presAssocID="{A024AFD8-3D9E-485F-8365-39B4F8B18AE9}" presName="spaceRect" presStyleCnt="0"/>
      <dgm:spPr/>
    </dgm:pt>
    <dgm:pt modelId="{AF10B86D-71A1-471B-A644-B7FE6316F053}" type="pres">
      <dgm:prSet presAssocID="{A024AFD8-3D9E-485F-8365-39B4F8B18AE9}" presName="parTx" presStyleLbl="revTx" presStyleIdx="0" presStyleCnt="11">
        <dgm:presLayoutVars>
          <dgm:chMax val="0"/>
          <dgm:chPref val="0"/>
        </dgm:presLayoutVars>
      </dgm:prSet>
      <dgm:spPr/>
    </dgm:pt>
    <dgm:pt modelId="{1549EA8C-DB2D-4665-A71D-DCBD76D89A44}" type="pres">
      <dgm:prSet presAssocID="{97F55B22-A8B2-4DC7-867E-521267F892AB}" presName="sibTrans" presStyleCnt="0"/>
      <dgm:spPr/>
    </dgm:pt>
    <dgm:pt modelId="{69951A39-9469-47F7-86BB-315628374588}" type="pres">
      <dgm:prSet presAssocID="{B5FA103D-8694-4C32-8DDB-EC09E1FDDCDD}" presName="compNode" presStyleCnt="0"/>
      <dgm:spPr/>
    </dgm:pt>
    <dgm:pt modelId="{A7FF2912-0A46-4D7D-BAFE-1E73F9DAB3ED}" type="pres">
      <dgm:prSet presAssocID="{B5FA103D-8694-4C32-8DDB-EC09E1FDDCDD}" presName="bgRect" presStyleLbl="bgShp" presStyleIdx="1" presStyleCnt="6"/>
      <dgm:spPr/>
    </dgm:pt>
    <dgm:pt modelId="{4D4CA343-7D73-429D-88DC-4444D585E183}" type="pres">
      <dgm:prSet presAssocID="{B5FA103D-8694-4C32-8DDB-EC09E1FDDCD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rice"/>
        </a:ext>
      </dgm:extLst>
    </dgm:pt>
    <dgm:pt modelId="{915EED04-6741-4FE0-BBC2-5ECC6ACBF253}" type="pres">
      <dgm:prSet presAssocID="{B5FA103D-8694-4C32-8DDB-EC09E1FDDCDD}" presName="spaceRect" presStyleCnt="0"/>
      <dgm:spPr/>
    </dgm:pt>
    <dgm:pt modelId="{8929A62D-2BC3-4514-A93B-291B8E827C23}" type="pres">
      <dgm:prSet presAssocID="{B5FA103D-8694-4C32-8DDB-EC09E1FDDCDD}" presName="parTx" presStyleLbl="revTx" presStyleIdx="1" presStyleCnt="11">
        <dgm:presLayoutVars>
          <dgm:chMax val="0"/>
          <dgm:chPref val="0"/>
        </dgm:presLayoutVars>
      </dgm:prSet>
      <dgm:spPr/>
    </dgm:pt>
    <dgm:pt modelId="{D88AEE21-F853-472E-B987-CE2A5B3972AD}" type="pres">
      <dgm:prSet presAssocID="{B5FA103D-8694-4C32-8DDB-EC09E1FDDCDD}" presName="desTx" presStyleLbl="revTx" presStyleIdx="2" presStyleCnt="11">
        <dgm:presLayoutVars/>
      </dgm:prSet>
      <dgm:spPr/>
    </dgm:pt>
    <dgm:pt modelId="{8AF955F4-3C79-4D90-93BA-BF23089A458B}" type="pres">
      <dgm:prSet presAssocID="{0E4B1750-A3B2-439E-B268-CDE2BFC23947}" presName="sibTrans" presStyleCnt="0"/>
      <dgm:spPr/>
    </dgm:pt>
    <dgm:pt modelId="{26D4A0E0-A150-4C26-9827-593625D3B84B}" type="pres">
      <dgm:prSet presAssocID="{46B72507-8DDA-4965-B335-E93443F344C6}" presName="compNode" presStyleCnt="0"/>
      <dgm:spPr/>
    </dgm:pt>
    <dgm:pt modelId="{A4196AF8-B683-46CA-A4B0-2E602044A7AA}" type="pres">
      <dgm:prSet presAssocID="{46B72507-8DDA-4965-B335-E93443F344C6}" presName="bgRect" presStyleLbl="bgShp" presStyleIdx="2" presStyleCnt="6"/>
      <dgm:spPr/>
    </dgm:pt>
    <dgm:pt modelId="{FFADD6FF-68F5-46F7-86AF-F6D882184BD7}" type="pres">
      <dgm:prSet presAssocID="{46B72507-8DDA-4965-B335-E93443F344C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ques"/>
        </a:ext>
      </dgm:extLst>
    </dgm:pt>
    <dgm:pt modelId="{1553C509-9B13-4249-BDD2-261F3977DA34}" type="pres">
      <dgm:prSet presAssocID="{46B72507-8DDA-4965-B335-E93443F344C6}" presName="spaceRect" presStyleCnt="0"/>
      <dgm:spPr/>
    </dgm:pt>
    <dgm:pt modelId="{577EB9E2-ADF2-45C7-8D76-B202C005FF0B}" type="pres">
      <dgm:prSet presAssocID="{46B72507-8DDA-4965-B335-E93443F344C6}" presName="parTx" presStyleLbl="revTx" presStyleIdx="3" presStyleCnt="11">
        <dgm:presLayoutVars>
          <dgm:chMax val="0"/>
          <dgm:chPref val="0"/>
        </dgm:presLayoutVars>
      </dgm:prSet>
      <dgm:spPr/>
    </dgm:pt>
    <dgm:pt modelId="{802F198F-A5F4-41D4-B05F-5B1D74A18B4C}" type="pres">
      <dgm:prSet presAssocID="{46B72507-8DDA-4965-B335-E93443F344C6}" presName="desTx" presStyleLbl="revTx" presStyleIdx="4" presStyleCnt="11">
        <dgm:presLayoutVars/>
      </dgm:prSet>
      <dgm:spPr/>
    </dgm:pt>
    <dgm:pt modelId="{ABB2E15C-1AD6-48B4-B884-62ACE248AC7D}" type="pres">
      <dgm:prSet presAssocID="{3E4B4631-633C-41EC-9FF2-9E563AABB86C}" presName="sibTrans" presStyleCnt="0"/>
      <dgm:spPr/>
    </dgm:pt>
    <dgm:pt modelId="{6571B96B-7BAE-4392-A0D9-3F95CBB8C78F}" type="pres">
      <dgm:prSet presAssocID="{03323DC7-9E47-4423-8167-DCA7B5E2B25C}" presName="compNode" presStyleCnt="0"/>
      <dgm:spPr/>
    </dgm:pt>
    <dgm:pt modelId="{B8A7C5DB-5D59-461D-BBA7-B9F52080C353}" type="pres">
      <dgm:prSet presAssocID="{03323DC7-9E47-4423-8167-DCA7B5E2B25C}" presName="bgRect" presStyleLbl="bgShp" presStyleIdx="3" presStyleCnt="6"/>
      <dgm:spPr/>
    </dgm:pt>
    <dgm:pt modelId="{C4030A4B-2E46-463E-A2B3-8557C30D9D54}" type="pres">
      <dgm:prSet presAssocID="{03323DC7-9E47-4423-8167-DCA7B5E2B25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BA12C357-93C3-4231-96FC-4E011C21F783}" type="pres">
      <dgm:prSet presAssocID="{03323DC7-9E47-4423-8167-DCA7B5E2B25C}" presName="spaceRect" presStyleCnt="0"/>
      <dgm:spPr/>
    </dgm:pt>
    <dgm:pt modelId="{DAA3229F-8A25-4E5C-967F-32D7408A912D}" type="pres">
      <dgm:prSet presAssocID="{03323DC7-9E47-4423-8167-DCA7B5E2B25C}" presName="parTx" presStyleLbl="revTx" presStyleIdx="5" presStyleCnt="11">
        <dgm:presLayoutVars>
          <dgm:chMax val="0"/>
          <dgm:chPref val="0"/>
        </dgm:presLayoutVars>
      </dgm:prSet>
      <dgm:spPr/>
    </dgm:pt>
    <dgm:pt modelId="{5AD35C4A-8A44-406F-880F-E7CD49905ED6}" type="pres">
      <dgm:prSet presAssocID="{03323DC7-9E47-4423-8167-DCA7B5E2B25C}" presName="desTx" presStyleLbl="revTx" presStyleIdx="6" presStyleCnt="11">
        <dgm:presLayoutVars/>
      </dgm:prSet>
      <dgm:spPr/>
    </dgm:pt>
    <dgm:pt modelId="{8232768F-2463-4F87-9C6F-A03BEDF7B156}" type="pres">
      <dgm:prSet presAssocID="{FB59B5E5-5D19-4F7F-A115-F15836821FBE}" presName="sibTrans" presStyleCnt="0"/>
      <dgm:spPr/>
    </dgm:pt>
    <dgm:pt modelId="{DD06498C-07EC-426E-9AF9-614815E946A8}" type="pres">
      <dgm:prSet presAssocID="{CBFEEB53-3EDB-4985-8B0A-94F75F63D3C6}" presName="compNode" presStyleCnt="0"/>
      <dgm:spPr/>
    </dgm:pt>
    <dgm:pt modelId="{8E80E232-BF86-4BC6-BEC8-D720E0A3EAFC}" type="pres">
      <dgm:prSet presAssocID="{CBFEEB53-3EDB-4985-8B0A-94F75F63D3C6}" presName="bgRect" presStyleLbl="bgShp" presStyleIdx="4" presStyleCnt="6"/>
      <dgm:spPr/>
    </dgm:pt>
    <dgm:pt modelId="{07719781-19C9-4249-86FC-3778F42D51D1}" type="pres">
      <dgm:prSet presAssocID="{CBFEEB53-3EDB-4985-8B0A-94F75F63D3C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che"/>
        </a:ext>
      </dgm:extLst>
    </dgm:pt>
    <dgm:pt modelId="{A071512E-3235-4EED-892E-5014C01718F3}" type="pres">
      <dgm:prSet presAssocID="{CBFEEB53-3EDB-4985-8B0A-94F75F63D3C6}" presName="spaceRect" presStyleCnt="0"/>
      <dgm:spPr/>
    </dgm:pt>
    <dgm:pt modelId="{0CAFDD18-BDAE-4ED7-838F-20F25C83E686}" type="pres">
      <dgm:prSet presAssocID="{CBFEEB53-3EDB-4985-8B0A-94F75F63D3C6}" presName="parTx" presStyleLbl="revTx" presStyleIdx="7" presStyleCnt="11">
        <dgm:presLayoutVars>
          <dgm:chMax val="0"/>
          <dgm:chPref val="0"/>
        </dgm:presLayoutVars>
      </dgm:prSet>
      <dgm:spPr/>
    </dgm:pt>
    <dgm:pt modelId="{5D68B6B2-15DF-4364-9166-7BDCCE7DB122}" type="pres">
      <dgm:prSet presAssocID="{CBFEEB53-3EDB-4985-8B0A-94F75F63D3C6}" presName="desTx" presStyleLbl="revTx" presStyleIdx="8" presStyleCnt="11">
        <dgm:presLayoutVars/>
      </dgm:prSet>
      <dgm:spPr/>
    </dgm:pt>
    <dgm:pt modelId="{3050AFD6-9DBD-43AD-BBC3-143BF0F4A883}" type="pres">
      <dgm:prSet presAssocID="{EEDF18B5-5278-43F0-A013-A448223DCF43}" presName="sibTrans" presStyleCnt="0"/>
      <dgm:spPr/>
    </dgm:pt>
    <dgm:pt modelId="{A4E6B37C-69E8-4276-8799-59013410B872}" type="pres">
      <dgm:prSet presAssocID="{884540B6-B7FC-49CD-80D5-6654138197D2}" presName="compNode" presStyleCnt="0"/>
      <dgm:spPr/>
    </dgm:pt>
    <dgm:pt modelId="{49F75BFA-5064-43D7-AEDA-908533A00A6E}" type="pres">
      <dgm:prSet presAssocID="{884540B6-B7FC-49CD-80D5-6654138197D2}" presName="bgRect" presStyleLbl="bgShp" presStyleIdx="5" presStyleCnt="6"/>
      <dgm:spPr/>
    </dgm:pt>
    <dgm:pt modelId="{491D9AEA-6B29-470B-BAA5-E5BFF07731AA}" type="pres">
      <dgm:prSet presAssocID="{884540B6-B7FC-49CD-80D5-6654138197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grenages"/>
        </a:ext>
      </dgm:extLst>
    </dgm:pt>
    <dgm:pt modelId="{6BB7A54A-B608-4D48-872D-C785C3F2C5B1}" type="pres">
      <dgm:prSet presAssocID="{884540B6-B7FC-49CD-80D5-6654138197D2}" presName="spaceRect" presStyleCnt="0"/>
      <dgm:spPr/>
    </dgm:pt>
    <dgm:pt modelId="{1EEBE1B0-CE00-491B-BFF0-B82C755E5E3F}" type="pres">
      <dgm:prSet presAssocID="{884540B6-B7FC-49CD-80D5-6654138197D2}" presName="parTx" presStyleLbl="revTx" presStyleIdx="9" presStyleCnt="11">
        <dgm:presLayoutVars>
          <dgm:chMax val="0"/>
          <dgm:chPref val="0"/>
        </dgm:presLayoutVars>
      </dgm:prSet>
      <dgm:spPr/>
    </dgm:pt>
    <dgm:pt modelId="{506674B6-9211-4092-8A2D-A75B9B60FC9E}" type="pres">
      <dgm:prSet presAssocID="{884540B6-B7FC-49CD-80D5-6654138197D2}" presName="desTx" presStyleLbl="revTx" presStyleIdx="10" presStyleCnt="11">
        <dgm:presLayoutVars/>
      </dgm:prSet>
      <dgm:spPr/>
    </dgm:pt>
  </dgm:ptLst>
  <dgm:cxnLst>
    <dgm:cxn modelId="{4C832E09-C83A-4657-BC55-13AC746189EF}" type="presOf" srcId="{A024AFD8-3D9E-485F-8365-39B4F8B18AE9}" destId="{AF10B86D-71A1-471B-A644-B7FE6316F053}" srcOrd="0" destOrd="0" presId="urn:microsoft.com/office/officeart/2018/2/layout/IconVerticalSolidList"/>
    <dgm:cxn modelId="{88344A1C-73CA-40B8-B92C-D1AAB98DE913}" srcId="{46B72507-8DDA-4965-B335-E93443F344C6}" destId="{C6D8A5C7-10DA-410E-B113-3432907406A1}" srcOrd="0" destOrd="0" parTransId="{54E4C431-1179-4C68-B2E3-B6E38E601F24}" sibTransId="{9AF17EBB-8F7F-4F23-BD9C-4EBA795C6C65}"/>
    <dgm:cxn modelId="{8B519F1D-4732-49BF-A803-F44D9E91E2DD}" srcId="{13F9FFA1-75A6-46F5-BB6B-726541E25B4E}" destId="{03323DC7-9E47-4423-8167-DCA7B5E2B25C}" srcOrd="3" destOrd="0" parTransId="{D29DE8BE-C40A-4179-94AE-F344CA0FD70D}" sibTransId="{FB59B5E5-5D19-4F7F-A115-F15836821FBE}"/>
    <dgm:cxn modelId="{7D5E982D-8E79-4915-8310-ED84DBD98A3F}" srcId="{884540B6-B7FC-49CD-80D5-6654138197D2}" destId="{F1FC0506-DCE6-44F6-9FD8-7402CD928FEF}" srcOrd="0" destOrd="0" parTransId="{63C34EDA-0A52-4A38-A7A4-9C8855E817ED}" sibTransId="{7C3C6EEF-2106-4D84-B4BD-FB27D393BC8A}"/>
    <dgm:cxn modelId="{4475583E-3700-4A4E-9AC3-4AECD0CA9132}" type="presOf" srcId="{1DE1AA52-8560-45D4-8E8D-CFC5FD13D329}" destId="{5AD35C4A-8A44-406F-880F-E7CD49905ED6}" srcOrd="0" destOrd="1" presId="urn:microsoft.com/office/officeart/2018/2/layout/IconVerticalSolidList"/>
    <dgm:cxn modelId="{DF13B040-321E-4EA0-82EA-6A487B4B4F54}" type="presOf" srcId="{BACFACF3-A2E6-453B-8586-8A2BFA88EB0E}" destId="{5D68B6B2-15DF-4364-9166-7BDCCE7DB122}" srcOrd="0" destOrd="0" presId="urn:microsoft.com/office/officeart/2018/2/layout/IconVerticalSolidList"/>
    <dgm:cxn modelId="{4E9A1E60-7A58-40DF-B409-F1A2FAF6AEB5}" type="presOf" srcId="{CBFEEB53-3EDB-4985-8B0A-94F75F63D3C6}" destId="{0CAFDD18-BDAE-4ED7-838F-20F25C83E686}" srcOrd="0" destOrd="0" presId="urn:microsoft.com/office/officeart/2018/2/layout/IconVerticalSolidList"/>
    <dgm:cxn modelId="{40F95C41-7196-48E4-A20B-4A8A796DE548}" type="presOf" srcId="{76820094-4715-44B6-9C3E-6E0A1EBD570F}" destId="{5AD35C4A-8A44-406F-880F-E7CD49905ED6}" srcOrd="0" destOrd="0" presId="urn:microsoft.com/office/officeart/2018/2/layout/IconVerticalSolidList"/>
    <dgm:cxn modelId="{D57C4163-6A32-4C10-BEA6-A6C842535379}" srcId="{13F9FFA1-75A6-46F5-BB6B-726541E25B4E}" destId="{CBFEEB53-3EDB-4985-8B0A-94F75F63D3C6}" srcOrd="4" destOrd="0" parTransId="{71D8087D-EC82-489A-A56D-E38F48A96E91}" sibTransId="{EEDF18B5-5278-43F0-A013-A448223DCF43}"/>
    <dgm:cxn modelId="{2871DF68-9F6F-4472-9394-268B9F78C783}" srcId="{13F9FFA1-75A6-46F5-BB6B-726541E25B4E}" destId="{46B72507-8DDA-4965-B335-E93443F344C6}" srcOrd="2" destOrd="0" parTransId="{716E7CC2-9AF2-4505-B87A-7199C5BA8CC6}" sibTransId="{3E4B4631-633C-41EC-9FF2-9E563AABB86C}"/>
    <dgm:cxn modelId="{F6E56549-2C4F-4011-B6EA-C430224EAAD3}" srcId="{03323DC7-9E47-4423-8167-DCA7B5E2B25C}" destId="{76820094-4715-44B6-9C3E-6E0A1EBD570F}" srcOrd="0" destOrd="0" parTransId="{A799256B-D433-4D3B-9C06-7A68451C7346}" sibTransId="{85B917E6-999C-4BB0-A069-AAC79D84F3D7}"/>
    <dgm:cxn modelId="{7979D26E-1130-4A47-8376-519DA7C97035}" type="presOf" srcId="{13F9FFA1-75A6-46F5-BB6B-726541E25B4E}" destId="{79ED7199-46E7-4B49-BC8A-53ABC276D91A}" srcOrd="0" destOrd="0" presId="urn:microsoft.com/office/officeart/2018/2/layout/IconVerticalSolidList"/>
    <dgm:cxn modelId="{012B0471-DD7A-4425-B907-2E5B865E1520}" type="presOf" srcId="{03323DC7-9E47-4423-8167-DCA7B5E2B25C}" destId="{DAA3229F-8A25-4E5C-967F-32D7408A912D}" srcOrd="0" destOrd="0" presId="urn:microsoft.com/office/officeart/2018/2/layout/IconVerticalSolidList"/>
    <dgm:cxn modelId="{4C50E272-79A1-4F7D-8BBB-896FF83109D8}" type="presOf" srcId="{F1FC0506-DCE6-44F6-9FD8-7402CD928FEF}" destId="{506674B6-9211-4092-8A2D-A75B9B60FC9E}" srcOrd="0" destOrd="0" presId="urn:microsoft.com/office/officeart/2018/2/layout/IconVerticalSolidList"/>
    <dgm:cxn modelId="{541A3D58-BEF5-4158-BBCD-559E2AC76E5B}" srcId="{B5FA103D-8694-4C32-8DDB-EC09E1FDDCDD}" destId="{1112518A-BE98-4ACD-B5B5-38FE5BC7E68E}" srcOrd="0" destOrd="0" parTransId="{02FA8F88-73E2-4CD5-AFB8-54A2334DE4CB}" sibTransId="{72B96CD4-DFE9-4C5A-B702-7E0411B3264D}"/>
    <dgm:cxn modelId="{A1B2E178-FEF4-4F58-9A77-4CC08002A162}" srcId="{13F9FFA1-75A6-46F5-BB6B-726541E25B4E}" destId="{884540B6-B7FC-49CD-80D5-6654138197D2}" srcOrd="5" destOrd="0" parTransId="{08A7C503-ADEC-441C-B34A-7AD9D7A7CBF0}" sibTransId="{9A21D9CD-F010-4DE3-8584-380A5E4E8522}"/>
    <dgm:cxn modelId="{361FF698-0284-4819-BDAE-41CBE94F4691}" srcId="{13F9FFA1-75A6-46F5-BB6B-726541E25B4E}" destId="{A024AFD8-3D9E-485F-8365-39B4F8B18AE9}" srcOrd="0" destOrd="0" parTransId="{DD70DEA6-6524-4A14-B5E9-0E242AE00939}" sibTransId="{97F55B22-A8B2-4DC7-867E-521267F892AB}"/>
    <dgm:cxn modelId="{C449C0A3-7948-41FF-8BCB-38DA95169A84}" type="presOf" srcId="{1112518A-BE98-4ACD-B5B5-38FE5BC7E68E}" destId="{D88AEE21-F853-472E-B987-CE2A5B3972AD}" srcOrd="0" destOrd="0" presId="urn:microsoft.com/office/officeart/2018/2/layout/IconVerticalSolidList"/>
    <dgm:cxn modelId="{04F54BA5-4320-42AA-90B7-1B44230FF030}" type="presOf" srcId="{FF180485-9FE7-4F78-BD4E-4DEA8C8AC744}" destId="{5D68B6B2-15DF-4364-9166-7BDCCE7DB122}" srcOrd="0" destOrd="1" presId="urn:microsoft.com/office/officeart/2018/2/layout/IconVerticalSolidList"/>
    <dgm:cxn modelId="{4DB146A6-4B5B-48BF-986E-32EA1A3BC79E}" type="presOf" srcId="{B5FA103D-8694-4C32-8DDB-EC09E1FDDCDD}" destId="{8929A62D-2BC3-4514-A93B-291B8E827C23}" srcOrd="0" destOrd="0" presId="urn:microsoft.com/office/officeart/2018/2/layout/IconVerticalSolidList"/>
    <dgm:cxn modelId="{1DC103B0-6C37-4456-B252-99ECFB362E34}" srcId="{03323DC7-9E47-4423-8167-DCA7B5E2B25C}" destId="{1DE1AA52-8560-45D4-8E8D-CFC5FD13D329}" srcOrd="1" destOrd="0" parTransId="{5EAA854F-741C-43DF-B21A-2C0D7F138C14}" sibTransId="{5D6745D6-5E11-4077-B487-62C86D02DFB0}"/>
    <dgm:cxn modelId="{64E7ABB1-1A2F-478D-9EF0-47203E0A511B}" srcId="{13F9FFA1-75A6-46F5-BB6B-726541E25B4E}" destId="{B5FA103D-8694-4C32-8DDB-EC09E1FDDCDD}" srcOrd="1" destOrd="0" parTransId="{EEBDE37D-2AFC-4274-A77D-19FFFBEA263C}" sibTransId="{0E4B1750-A3B2-439E-B268-CDE2BFC23947}"/>
    <dgm:cxn modelId="{2E6DC5CC-9BAE-44AC-9E56-70406FC61BC1}" type="presOf" srcId="{884540B6-B7FC-49CD-80D5-6654138197D2}" destId="{1EEBE1B0-CE00-491B-BFF0-B82C755E5E3F}" srcOrd="0" destOrd="0" presId="urn:microsoft.com/office/officeart/2018/2/layout/IconVerticalSolidList"/>
    <dgm:cxn modelId="{17F0EADF-DCF7-4BE0-8910-9A9D59BD591F}" srcId="{CBFEEB53-3EDB-4985-8B0A-94F75F63D3C6}" destId="{FF180485-9FE7-4F78-BD4E-4DEA8C8AC744}" srcOrd="1" destOrd="0" parTransId="{88D1D5E7-D946-4D40-880C-8AD3C1D663A9}" sibTransId="{D91C392C-FBFA-4849-81C4-968F950898DF}"/>
    <dgm:cxn modelId="{876E11E4-F855-4356-A8FA-139A4E12BF76}" type="presOf" srcId="{C6D8A5C7-10DA-410E-B113-3432907406A1}" destId="{802F198F-A5F4-41D4-B05F-5B1D74A18B4C}" srcOrd="0" destOrd="0" presId="urn:microsoft.com/office/officeart/2018/2/layout/IconVerticalSolidList"/>
    <dgm:cxn modelId="{621533F0-1A00-4A89-9CF3-011F8FB54770}" type="presOf" srcId="{46B72507-8DDA-4965-B335-E93443F344C6}" destId="{577EB9E2-ADF2-45C7-8D76-B202C005FF0B}" srcOrd="0" destOrd="0" presId="urn:microsoft.com/office/officeart/2018/2/layout/IconVerticalSolidList"/>
    <dgm:cxn modelId="{F4D592FB-169E-4931-B2D6-182A8760E71F}" srcId="{CBFEEB53-3EDB-4985-8B0A-94F75F63D3C6}" destId="{BACFACF3-A2E6-453B-8586-8A2BFA88EB0E}" srcOrd="0" destOrd="0" parTransId="{7B20AB27-F63B-42E4-A35B-A8180F9E3B59}" sibTransId="{75A55692-817B-4C9F-958D-6A89960D7DB3}"/>
    <dgm:cxn modelId="{7ED536C5-24A0-472A-99D7-9C3FADF9A974}" type="presParOf" srcId="{79ED7199-46E7-4B49-BC8A-53ABC276D91A}" destId="{3520E230-39CC-4E3C-8FCC-2D3438DA2E8B}" srcOrd="0" destOrd="0" presId="urn:microsoft.com/office/officeart/2018/2/layout/IconVerticalSolidList"/>
    <dgm:cxn modelId="{BC4B0E86-00A1-48AE-B75A-6B8F2BF08CCE}" type="presParOf" srcId="{3520E230-39CC-4E3C-8FCC-2D3438DA2E8B}" destId="{765BFB0F-6A92-4F78-B6AD-7BCCF36A3683}" srcOrd="0" destOrd="0" presId="urn:microsoft.com/office/officeart/2018/2/layout/IconVerticalSolidList"/>
    <dgm:cxn modelId="{38469A2D-F12C-4633-A94D-87FBD89629D2}" type="presParOf" srcId="{3520E230-39CC-4E3C-8FCC-2D3438DA2E8B}" destId="{F952B1CA-7687-4E92-9F9A-974D81AA1D01}" srcOrd="1" destOrd="0" presId="urn:microsoft.com/office/officeart/2018/2/layout/IconVerticalSolidList"/>
    <dgm:cxn modelId="{A877118A-196D-49CF-9A48-064322280F32}" type="presParOf" srcId="{3520E230-39CC-4E3C-8FCC-2D3438DA2E8B}" destId="{9376DC3D-6956-4308-80D3-C590CF5C1476}" srcOrd="2" destOrd="0" presId="urn:microsoft.com/office/officeart/2018/2/layout/IconVerticalSolidList"/>
    <dgm:cxn modelId="{F1A70625-4EEE-4C59-8CBA-8298A5122D7D}" type="presParOf" srcId="{3520E230-39CC-4E3C-8FCC-2D3438DA2E8B}" destId="{AF10B86D-71A1-471B-A644-B7FE6316F053}" srcOrd="3" destOrd="0" presId="urn:microsoft.com/office/officeart/2018/2/layout/IconVerticalSolidList"/>
    <dgm:cxn modelId="{2DA06B8E-D495-49FB-81FE-D0044BE65E11}" type="presParOf" srcId="{79ED7199-46E7-4B49-BC8A-53ABC276D91A}" destId="{1549EA8C-DB2D-4665-A71D-DCBD76D89A44}" srcOrd="1" destOrd="0" presId="urn:microsoft.com/office/officeart/2018/2/layout/IconVerticalSolidList"/>
    <dgm:cxn modelId="{B8D127E3-C1E8-4043-B9E0-64242ABD95E6}" type="presParOf" srcId="{79ED7199-46E7-4B49-BC8A-53ABC276D91A}" destId="{69951A39-9469-47F7-86BB-315628374588}" srcOrd="2" destOrd="0" presId="urn:microsoft.com/office/officeart/2018/2/layout/IconVerticalSolidList"/>
    <dgm:cxn modelId="{8EAFF29E-42EA-4871-8573-D6804C8A5C57}" type="presParOf" srcId="{69951A39-9469-47F7-86BB-315628374588}" destId="{A7FF2912-0A46-4D7D-BAFE-1E73F9DAB3ED}" srcOrd="0" destOrd="0" presId="urn:microsoft.com/office/officeart/2018/2/layout/IconVerticalSolidList"/>
    <dgm:cxn modelId="{19E4F7E7-0822-47A2-8C24-6611D8E1FC04}" type="presParOf" srcId="{69951A39-9469-47F7-86BB-315628374588}" destId="{4D4CA343-7D73-429D-88DC-4444D585E183}" srcOrd="1" destOrd="0" presId="urn:microsoft.com/office/officeart/2018/2/layout/IconVerticalSolidList"/>
    <dgm:cxn modelId="{B8843B99-CE54-422B-8202-F6F28F59E055}" type="presParOf" srcId="{69951A39-9469-47F7-86BB-315628374588}" destId="{915EED04-6741-4FE0-BBC2-5ECC6ACBF253}" srcOrd="2" destOrd="0" presId="urn:microsoft.com/office/officeart/2018/2/layout/IconVerticalSolidList"/>
    <dgm:cxn modelId="{0B4CC3F3-D51E-4732-8D90-CDFB7FED1773}" type="presParOf" srcId="{69951A39-9469-47F7-86BB-315628374588}" destId="{8929A62D-2BC3-4514-A93B-291B8E827C23}" srcOrd="3" destOrd="0" presId="urn:microsoft.com/office/officeart/2018/2/layout/IconVerticalSolidList"/>
    <dgm:cxn modelId="{26552FFF-3E9F-4190-A189-3FB9C8C3DDB3}" type="presParOf" srcId="{69951A39-9469-47F7-86BB-315628374588}" destId="{D88AEE21-F853-472E-B987-CE2A5B3972AD}" srcOrd="4" destOrd="0" presId="urn:microsoft.com/office/officeart/2018/2/layout/IconVerticalSolidList"/>
    <dgm:cxn modelId="{59A999BA-0E48-44D2-A4C5-51548D01DDB3}" type="presParOf" srcId="{79ED7199-46E7-4B49-BC8A-53ABC276D91A}" destId="{8AF955F4-3C79-4D90-93BA-BF23089A458B}" srcOrd="3" destOrd="0" presId="urn:microsoft.com/office/officeart/2018/2/layout/IconVerticalSolidList"/>
    <dgm:cxn modelId="{3A05579C-50B5-4335-9198-04CC460F8620}" type="presParOf" srcId="{79ED7199-46E7-4B49-BC8A-53ABC276D91A}" destId="{26D4A0E0-A150-4C26-9827-593625D3B84B}" srcOrd="4" destOrd="0" presId="urn:microsoft.com/office/officeart/2018/2/layout/IconVerticalSolidList"/>
    <dgm:cxn modelId="{1067B2C8-D57C-4ADD-85CF-CF4875C3D076}" type="presParOf" srcId="{26D4A0E0-A150-4C26-9827-593625D3B84B}" destId="{A4196AF8-B683-46CA-A4B0-2E602044A7AA}" srcOrd="0" destOrd="0" presId="urn:microsoft.com/office/officeart/2018/2/layout/IconVerticalSolidList"/>
    <dgm:cxn modelId="{64E2875B-7A2D-4C47-9485-C9ADCA7B5001}" type="presParOf" srcId="{26D4A0E0-A150-4C26-9827-593625D3B84B}" destId="{FFADD6FF-68F5-46F7-86AF-F6D882184BD7}" srcOrd="1" destOrd="0" presId="urn:microsoft.com/office/officeart/2018/2/layout/IconVerticalSolidList"/>
    <dgm:cxn modelId="{0967A87B-DB0E-4FB3-9D08-BB7B78C8F9F9}" type="presParOf" srcId="{26D4A0E0-A150-4C26-9827-593625D3B84B}" destId="{1553C509-9B13-4249-BDD2-261F3977DA34}" srcOrd="2" destOrd="0" presId="urn:microsoft.com/office/officeart/2018/2/layout/IconVerticalSolidList"/>
    <dgm:cxn modelId="{CB82C25D-4178-4D6D-97D6-511EC593B910}" type="presParOf" srcId="{26D4A0E0-A150-4C26-9827-593625D3B84B}" destId="{577EB9E2-ADF2-45C7-8D76-B202C005FF0B}" srcOrd="3" destOrd="0" presId="urn:microsoft.com/office/officeart/2018/2/layout/IconVerticalSolidList"/>
    <dgm:cxn modelId="{A0DE09D1-D5FA-4D34-8175-444EAA0E975B}" type="presParOf" srcId="{26D4A0E0-A150-4C26-9827-593625D3B84B}" destId="{802F198F-A5F4-41D4-B05F-5B1D74A18B4C}" srcOrd="4" destOrd="0" presId="urn:microsoft.com/office/officeart/2018/2/layout/IconVerticalSolidList"/>
    <dgm:cxn modelId="{C3AE5326-2C65-46FA-AFEE-0A89A765C32F}" type="presParOf" srcId="{79ED7199-46E7-4B49-BC8A-53ABC276D91A}" destId="{ABB2E15C-1AD6-48B4-B884-62ACE248AC7D}" srcOrd="5" destOrd="0" presId="urn:microsoft.com/office/officeart/2018/2/layout/IconVerticalSolidList"/>
    <dgm:cxn modelId="{8A0B4EC9-B53A-4C26-98BE-F0916AA1E875}" type="presParOf" srcId="{79ED7199-46E7-4B49-BC8A-53ABC276D91A}" destId="{6571B96B-7BAE-4392-A0D9-3F95CBB8C78F}" srcOrd="6" destOrd="0" presId="urn:microsoft.com/office/officeart/2018/2/layout/IconVerticalSolidList"/>
    <dgm:cxn modelId="{415F4DB2-BDF2-4109-8CF1-7B64F18A835F}" type="presParOf" srcId="{6571B96B-7BAE-4392-A0D9-3F95CBB8C78F}" destId="{B8A7C5DB-5D59-461D-BBA7-B9F52080C353}" srcOrd="0" destOrd="0" presId="urn:microsoft.com/office/officeart/2018/2/layout/IconVerticalSolidList"/>
    <dgm:cxn modelId="{9523AE31-F523-4011-83DB-4AA9FBE93E90}" type="presParOf" srcId="{6571B96B-7BAE-4392-A0D9-3F95CBB8C78F}" destId="{C4030A4B-2E46-463E-A2B3-8557C30D9D54}" srcOrd="1" destOrd="0" presId="urn:microsoft.com/office/officeart/2018/2/layout/IconVerticalSolidList"/>
    <dgm:cxn modelId="{EFA140E0-6692-4184-8BA9-663CE396AA13}" type="presParOf" srcId="{6571B96B-7BAE-4392-A0D9-3F95CBB8C78F}" destId="{BA12C357-93C3-4231-96FC-4E011C21F783}" srcOrd="2" destOrd="0" presId="urn:microsoft.com/office/officeart/2018/2/layout/IconVerticalSolidList"/>
    <dgm:cxn modelId="{281CCA6C-0B4C-458A-9DE6-39E0C5195E16}" type="presParOf" srcId="{6571B96B-7BAE-4392-A0D9-3F95CBB8C78F}" destId="{DAA3229F-8A25-4E5C-967F-32D7408A912D}" srcOrd="3" destOrd="0" presId="urn:microsoft.com/office/officeart/2018/2/layout/IconVerticalSolidList"/>
    <dgm:cxn modelId="{529E5893-8EE9-428F-9B65-EDB3F26B28B5}" type="presParOf" srcId="{6571B96B-7BAE-4392-A0D9-3F95CBB8C78F}" destId="{5AD35C4A-8A44-406F-880F-E7CD49905ED6}" srcOrd="4" destOrd="0" presId="urn:microsoft.com/office/officeart/2018/2/layout/IconVerticalSolidList"/>
    <dgm:cxn modelId="{2313F6E6-DF71-4175-B640-3085986951E1}" type="presParOf" srcId="{79ED7199-46E7-4B49-BC8A-53ABC276D91A}" destId="{8232768F-2463-4F87-9C6F-A03BEDF7B156}" srcOrd="7" destOrd="0" presId="urn:microsoft.com/office/officeart/2018/2/layout/IconVerticalSolidList"/>
    <dgm:cxn modelId="{0FF110F2-7CED-4B4B-9CE7-44161B6925E7}" type="presParOf" srcId="{79ED7199-46E7-4B49-BC8A-53ABC276D91A}" destId="{DD06498C-07EC-426E-9AF9-614815E946A8}" srcOrd="8" destOrd="0" presId="urn:microsoft.com/office/officeart/2018/2/layout/IconVerticalSolidList"/>
    <dgm:cxn modelId="{2D70429E-A481-4010-8272-A3E599AA40CE}" type="presParOf" srcId="{DD06498C-07EC-426E-9AF9-614815E946A8}" destId="{8E80E232-BF86-4BC6-BEC8-D720E0A3EAFC}" srcOrd="0" destOrd="0" presId="urn:microsoft.com/office/officeart/2018/2/layout/IconVerticalSolidList"/>
    <dgm:cxn modelId="{37056AB6-5167-4130-B99E-C4243DD34172}" type="presParOf" srcId="{DD06498C-07EC-426E-9AF9-614815E946A8}" destId="{07719781-19C9-4249-86FC-3778F42D51D1}" srcOrd="1" destOrd="0" presId="urn:microsoft.com/office/officeart/2018/2/layout/IconVerticalSolidList"/>
    <dgm:cxn modelId="{284D2C8C-045E-4166-97D6-B2F89F116B38}" type="presParOf" srcId="{DD06498C-07EC-426E-9AF9-614815E946A8}" destId="{A071512E-3235-4EED-892E-5014C01718F3}" srcOrd="2" destOrd="0" presId="urn:microsoft.com/office/officeart/2018/2/layout/IconVerticalSolidList"/>
    <dgm:cxn modelId="{E7E9E61A-2F54-4ED3-A2E5-00E8EF3E87E3}" type="presParOf" srcId="{DD06498C-07EC-426E-9AF9-614815E946A8}" destId="{0CAFDD18-BDAE-4ED7-838F-20F25C83E686}" srcOrd="3" destOrd="0" presId="urn:microsoft.com/office/officeart/2018/2/layout/IconVerticalSolidList"/>
    <dgm:cxn modelId="{1CD7E1F9-F4BC-416F-B8E1-5A1ACD5BFEF1}" type="presParOf" srcId="{DD06498C-07EC-426E-9AF9-614815E946A8}" destId="{5D68B6B2-15DF-4364-9166-7BDCCE7DB122}" srcOrd="4" destOrd="0" presId="urn:microsoft.com/office/officeart/2018/2/layout/IconVerticalSolidList"/>
    <dgm:cxn modelId="{B48BC4D4-953B-4761-A629-D734D5325EC2}" type="presParOf" srcId="{79ED7199-46E7-4B49-BC8A-53ABC276D91A}" destId="{3050AFD6-9DBD-43AD-BBC3-143BF0F4A883}" srcOrd="9" destOrd="0" presId="urn:microsoft.com/office/officeart/2018/2/layout/IconVerticalSolidList"/>
    <dgm:cxn modelId="{4FFAD01E-4248-42B1-A1BC-A8517A7C6245}" type="presParOf" srcId="{79ED7199-46E7-4B49-BC8A-53ABC276D91A}" destId="{A4E6B37C-69E8-4276-8799-59013410B872}" srcOrd="10" destOrd="0" presId="urn:microsoft.com/office/officeart/2018/2/layout/IconVerticalSolidList"/>
    <dgm:cxn modelId="{FFF39369-80AE-4997-B802-1C99EC8AECF2}" type="presParOf" srcId="{A4E6B37C-69E8-4276-8799-59013410B872}" destId="{49F75BFA-5064-43D7-AEDA-908533A00A6E}" srcOrd="0" destOrd="0" presId="urn:microsoft.com/office/officeart/2018/2/layout/IconVerticalSolidList"/>
    <dgm:cxn modelId="{DC639A92-E764-4158-BE7B-3F82E8483D51}" type="presParOf" srcId="{A4E6B37C-69E8-4276-8799-59013410B872}" destId="{491D9AEA-6B29-470B-BAA5-E5BFF07731AA}" srcOrd="1" destOrd="0" presId="urn:microsoft.com/office/officeart/2018/2/layout/IconVerticalSolidList"/>
    <dgm:cxn modelId="{47B22B9A-541D-4460-B706-BB2D8A007BA4}" type="presParOf" srcId="{A4E6B37C-69E8-4276-8799-59013410B872}" destId="{6BB7A54A-B608-4D48-872D-C785C3F2C5B1}" srcOrd="2" destOrd="0" presId="urn:microsoft.com/office/officeart/2018/2/layout/IconVerticalSolidList"/>
    <dgm:cxn modelId="{08B18F19-587A-4FFA-8241-37C2C1CE05A3}" type="presParOf" srcId="{A4E6B37C-69E8-4276-8799-59013410B872}" destId="{1EEBE1B0-CE00-491B-BFF0-B82C755E5E3F}" srcOrd="3" destOrd="0" presId="urn:microsoft.com/office/officeart/2018/2/layout/IconVerticalSolidList"/>
    <dgm:cxn modelId="{44F5C74F-C263-4CB8-B341-3525B55C5D86}" type="presParOf" srcId="{A4E6B37C-69E8-4276-8799-59013410B872}" destId="{506674B6-9211-4092-8A2D-A75B9B60FC9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A42279-F918-4708-BAEE-82484CB52713}" type="doc">
      <dgm:prSet loTypeId="urn:microsoft.com/office/officeart/2018/2/layout/IconLabelList" loCatId="icon" qsTypeId="urn:microsoft.com/office/officeart/2005/8/quickstyle/simple3" qsCatId="simple" csTypeId="urn:microsoft.com/office/officeart/2018/5/colors/Iconchunking_neutralbg_colorful1" csCatId="colorful" phldr="1"/>
      <dgm:spPr/>
      <dgm:t>
        <a:bodyPr/>
        <a:lstStyle/>
        <a:p>
          <a:endParaRPr lang="en-US"/>
        </a:p>
      </dgm:t>
    </dgm:pt>
    <dgm:pt modelId="{B61E8EC5-BF0A-4A59-B79D-DCF643ED3A04}">
      <dgm:prSet custT="1"/>
      <dgm:spPr/>
      <dgm:t>
        <a:bodyPr/>
        <a:lstStyle/>
        <a:p>
          <a:pPr>
            <a:lnSpc>
              <a:spcPct val="100000"/>
            </a:lnSpc>
          </a:pPr>
          <a:r>
            <a:rPr lang="fr-FR" sz="2000" b="1" dirty="0">
              <a:solidFill>
                <a:srgbClr val="0000FF"/>
              </a:solidFill>
            </a:rPr>
            <a:t>Modélisation par Graphe </a:t>
          </a:r>
          <a:endParaRPr lang="en-US" sz="2000" dirty="0">
            <a:solidFill>
              <a:srgbClr val="0000FF"/>
            </a:solidFill>
          </a:endParaRPr>
        </a:p>
      </dgm:t>
    </dgm:pt>
    <dgm:pt modelId="{7CED9634-4BCA-440A-AC96-6045C60C757F}" type="parTrans" cxnId="{2CDB6E0D-9893-4509-AF31-3F41BE8EA027}">
      <dgm:prSet/>
      <dgm:spPr/>
      <dgm:t>
        <a:bodyPr/>
        <a:lstStyle/>
        <a:p>
          <a:endParaRPr lang="en-US"/>
        </a:p>
      </dgm:t>
    </dgm:pt>
    <dgm:pt modelId="{F3EE6A88-1B93-4B95-9E22-893A459A5E7C}" type="sibTrans" cxnId="{2CDB6E0D-9893-4509-AF31-3F41BE8EA027}">
      <dgm:prSet/>
      <dgm:spPr/>
      <dgm:t>
        <a:bodyPr/>
        <a:lstStyle/>
        <a:p>
          <a:endParaRPr lang="en-US"/>
        </a:p>
      </dgm:t>
    </dgm:pt>
    <dgm:pt modelId="{6B3F51DC-8216-43C5-BCC6-68DBEC466376}">
      <dgm:prSet custT="1"/>
      <dgm:spPr/>
      <dgm:t>
        <a:bodyPr/>
        <a:lstStyle/>
        <a:p>
          <a:pPr>
            <a:lnSpc>
              <a:spcPct val="100000"/>
            </a:lnSpc>
          </a:pPr>
          <a:r>
            <a:rPr lang="fr-FR" sz="2000" b="1" i="0" dirty="0">
              <a:solidFill>
                <a:srgbClr val="FF0000"/>
              </a:solidFill>
            </a:rPr>
            <a:t>Problème d'Assignation :</a:t>
          </a:r>
          <a:endParaRPr lang="en-US" sz="2000" dirty="0">
            <a:solidFill>
              <a:srgbClr val="FF0000"/>
            </a:solidFill>
          </a:endParaRPr>
        </a:p>
      </dgm:t>
    </dgm:pt>
    <dgm:pt modelId="{5AA7F9A6-79BF-4A74-BB83-1F35DA33B310}" type="parTrans" cxnId="{79A106DC-0F7A-42E6-9F7B-BDF01BECF413}">
      <dgm:prSet/>
      <dgm:spPr/>
      <dgm:t>
        <a:bodyPr/>
        <a:lstStyle/>
        <a:p>
          <a:endParaRPr lang="en-US"/>
        </a:p>
      </dgm:t>
    </dgm:pt>
    <dgm:pt modelId="{5BAF17CA-949D-4BEE-94D8-5CCA7A9C23C8}" type="sibTrans" cxnId="{79A106DC-0F7A-42E6-9F7B-BDF01BECF413}">
      <dgm:prSet/>
      <dgm:spPr/>
      <dgm:t>
        <a:bodyPr/>
        <a:lstStyle/>
        <a:p>
          <a:endParaRPr lang="en-US"/>
        </a:p>
      </dgm:t>
    </dgm:pt>
    <dgm:pt modelId="{9D151BF4-5C76-4F56-8C22-2F1169B06AB5}">
      <dgm:prSet custT="1"/>
      <dgm:spPr/>
      <dgm:t>
        <a:bodyPr/>
        <a:lstStyle/>
        <a:p>
          <a:pPr>
            <a:lnSpc>
              <a:spcPct val="100000"/>
            </a:lnSpc>
          </a:pPr>
          <a:r>
            <a:rPr lang="fr-FR" sz="2000" i="0" dirty="0"/>
            <a:t>Imaginez qu'il y ait </a:t>
          </a:r>
          <a:r>
            <a:rPr lang="fr-FR" sz="2000" b="1" i="0" dirty="0"/>
            <a:t>n travailleurs </a:t>
          </a:r>
          <a:r>
            <a:rPr lang="fr-FR" sz="2000" i="0" dirty="0"/>
            <a:t>disponibles et </a:t>
          </a:r>
          <a:r>
            <a:rPr lang="fr-FR" sz="2000" b="1" i="0" dirty="0"/>
            <a:t>n tâches</a:t>
          </a:r>
          <a:r>
            <a:rPr lang="fr-FR" sz="2000" i="0" dirty="0"/>
            <a:t> à accomplir. Chaque travailleur a une certaine compétence, et chaque tâche a une certaine exigence de compétence. </a:t>
          </a:r>
        </a:p>
        <a:p>
          <a:pPr>
            <a:lnSpc>
              <a:spcPct val="100000"/>
            </a:lnSpc>
          </a:pPr>
          <a:r>
            <a:rPr lang="fr-FR" sz="2000" b="1" i="0" dirty="0"/>
            <a:t>Le problème consiste à attribuer chaque travailleur exactement à une tâche de manière à minimiser le coût total ou le temps total </a:t>
          </a:r>
          <a:r>
            <a:rPr lang="fr-FR" sz="2000" i="0" dirty="0"/>
            <a:t>nécessaire pour terminer toutes les tâches, tout en respectant les contraintes d'attribution.</a:t>
          </a:r>
          <a:br>
            <a:rPr lang="fr-FR" sz="1800" dirty="0"/>
          </a:br>
          <a:endParaRPr lang="en-US" sz="1800" dirty="0"/>
        </a:p>
      </dgm:t>
    </dgm:pt>
    <dgm:pt modelId="{80CC4351-03A7-4588-B6F1-0757B3B800D2}" type="parTrans" cxnId="{40638CE9-2351-40B7-BE44-8F88984CC926}">
      <dgm:prSet/>
      <dgm:spPr/>
      <dgm:t>
        <a:bodyPr/>
        <a:lstStyle/>
        <a:p>
          <a:endParaRPr lang="en-US"/>
        </a:p>
      </dgm:t>
    </dgm:pt>
    <dgm:pt modelId="{7BB81463-ED0C-43B2-BB8D-2A7927CD6B3E}" type="sibTrans" cxnId="{40638CE9-2351-40B7-BE44-8F88984CC926}">
      <dgm:prSet/>
      <dgm:spPr/>
      <dgm:t>
        <a:bodyPr/>
        <a:lstStyle/>
        <a:p>
          <a:endParaRPr lang="en-US"/>
        </a:p>
      </dgm:t>
    </dgm:pt>
    <dgm:pt modelId="{EE8120ED-8101-46AA-BF6B-4FE8B8F9C1DE}" type="pres">
      <dgm:prSet presAssocID="{D4A42279-F918-4708-BAEE-82484CB52713}" presName="root" presStyleCnt="0">
        <dgm:presLayoutVars>
          <dgm:dir/>
          <dgm:resizeHandles val="exact"/>
        </dgm:presLayoutVars>
      </dgm:prSet>
      <dgm:spPr/>
    </dgm:pt>
    <dgm:pt modelId="{3372FBE7-0051-4EC9-B943-FDB7F0F3D3FA}" type="pres">
      <dgm:prSet presAssocID="{B61E8EC5-BF0A-4A59-B79D-DCF643ED3A04}" presName="compNode" presStyleCnt="0"/>
      <dgm:spPr/>
    </dgm:pt>
    <dgm:pt modelId="{BD0649EE-4D0B-4EE0-8FAF-61FCC169F347}" type="pres">
      <dgm:prSet presAssocID="{B61E8EC5-BF0A-4A59-B79D-DCF643ED3A04}" presName="iconRect" presStyleLbl="node1" presStyleIdx="0" presStyleCnt="3" custScaleX="191417" custScaleY="180347"/>
      <dgm:spPr>
        <a:blipFill rotWithShape="1">
          <a:blip xmlns:r="http://schemas.openxmlformats.org/officeDocument/2006/relationships" r:embed="rId1"/>
          <a:srcRect/>
          <a:stretch>
            <a:fillRect/>
          </a:stretch>
        </a:blipFill>
      </dgm:spPr>
    </dgm:pt>
    <dgm:pt modelId="{F28474FA-39B3-4C2B-9FE8-0DF973EE9460}" type="pres">
      <dgm:prSet presAssocID="{B61E8EC5-BF0A-4A59-B79D-DCF643ED3A04}" presName="spaceRect" presStyleCnt="0"/>
      <dgm:spPr/>
    </dgm:pt>
    <dgm:pt modelId="{3907810F-582F-48D8-B03B-33D0C62430CB}" type="pres">
      <dgm:prSet presAssocID="{B61E8EC5-BF0A-4A59-B79D-DCF643ED3A04}" presName="textRect" presStyleLbl="revTx" presStyleIdx="0" presStyleCnt="3">
        <dgm:presLayoutVars>
          <dgm:chMax val="1"/>
          <dgm:chPref val="1"/>
        </dgm:presLayoutVars>
      </dgm:prSet>
      <dgm:spPr/>
    </dgm:pt>
    <dgm:pt modelId="{4AB44405-6035-4962-B8BA-D5F72B6F7DD7}" type="pres">
      <dgm:prSet presAssocID="{F3EE6A88-1B93-4B95-9E22-893A459A5E7C}" presName="sibTrans" presStyleCnt="0"/>
      <dgm:spPr/>
    </dgm:pt>
    <dgm:pt modelId="{C56176B0-ED6B-44E8-82B8-AC76CAA27340}" type="pres">
      <dgm:prSet presAssocID="{6B3F51DC-8216-43C5-BCC6-68DBEC466376}" presName="compNode" presStyleCnt="0"/>
      <dgm:spPr/>
    </dgm:pt>
    <dgm:pt modelId="{A80FD932-5E8D-4F98-8762-AB9A9BF980A0}" type="pres">
      <dgm:prSet presAssocID="{6B3F51DC-8216-43C5-BCC6-68DBEC466376}" presName="iconRect" presStyleLbl="node1" presStyleIdx="1" presStyleCnt="3" custScaleX="247063" custScaleY="16161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Question mark"/>
        </a:ext>
      </dgm:extLst>
    </dgm:pt>
    <dgm:pt modelId="{D3839946-9628-44BB-AAEA-DB08A98FCD11}" type="pres">
      <dgm:prSet presAssocID="{6B3F51DC-8216-43C5-BCC6-68DBEC466376}" presName="spaceRect" presStyleCnt="0"/>
      <dgm:spPr/>
    </dgm:pt>
    <dgm:pt modelId="{7F0A369D-8AC6-4D27-A7D7-A23E064A763D}" type="pres">
      <dgm:prSet presAssocID="{6B3F51DC-8216-43C5-BCC6-68DBEC466376}" presName="textRect" presStyleLbl="revTx" presStyleIdx="1" presStyleCnt="3">
        <dgm:presLayoutVars>
          <dgm:chMax val="1"/>
          <dgm:chPref val="1"/>
        </dgm:presLayoutVars>
      </dgm:prSet>
      <dgm:spPr/>
    </dgm:pt>
    <dgm:pt modelId="{3E26C511-279F-41EE-BF6F-113D94CC4AA1}" type="pres">
      <dgm:prSet presAssocID="{5BAF17CA-949D-4BEE-94D8-5CCA7A9C23C8}" presName="sibTrans" presStyleCnt="0"/>
      <dgm:spPr/>
    </dgm:pt>
    <dgm:pt modelId="{C4B56645-8568-4F85-9EA5-96A14CF5616B}" type="pres">
      <dgm:prSet presAssocID="{9D151BF4-5C76-4F56-8C22-2F1169B06AB5}" presName="compNode" presStyleCnt="0"/>
      <dgm:spPr/>
    </dgm:pt>
    <dgm:pt modelId="{4D1BA41C-26C2-4155-A7B7-C3D8A0350412}" type="pres">
      <dgm:prSet presAssocID="{9D151BF4-5C76-4F56-8C22-2F1169B06AB5}" presName="iconRect" presStyleLbl="node1" presStyleIdx="2" presStyleCnt="3" custScaleX="181216" custScaleY="122709"/>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Groupe"/>
        </a:ext>
      </dgm:extLst>
    </dgm:pt>
    <dgm:pt modelId="{577918A1-33BD-4BFA-BCD2-DFE678613870}" type="pres">
      <dgm:prSet presAssocID="{9D151BF4-5C76-4F56-8C22-2F1169B06AB5}" presName="spaceRect" presStyleCnt="0"/>
      <dgm:spPr/>
    </dgm:pt>
    <dgm:pt modelId="{48E19096-9E0C-4414-8877-E1E73D64E8F7}" type="pres">
      <dgm:prSet presAssocID="{9D151BF4-5C76-4F56-8C22-2F1169B06AB5}" presName="textRect" presStyleLbl="revTx" presStyleIdx="2" presStyleCnt="3" custScaleX="419593" custScaleY="80930" custLinFactNeighborX="6266" custLinFactNeighborY="-23294">
        <dgm:presLayoutVars>
          <dgm:chMax val="1"/>
          <dgm:chPref val="1"/>
        </dgm:presLayoutVars>
      </dgm:prSet>
      <dgm:spPr/>
    </dgm:pt>
  </dgm:ptLst>
  <dgm:cxnLst>
    <dgm:cxn modelId="{057E2A04-5FA8-43B5-AA5C-D9BCBEFEEE74}" type="presOf" srcId="{6B3F51DC-8216-43C5-BCC6-68DBEC466376}" destId="{7F0A369D-8AC6-4D27-A7D7-A23E064A763D}" srcOrd="0" destOrd="0" presId="urn:microsoft.com/office/officeart/2018/2/layout/IconLabelList"/>
    <dgm:cxn modelId="{2CDB6E0D-9893-4509-AF31-3F41BE8EA027}" srcId="{D4A42279-F918-4708-BAEE-82484CB52713}" destId="{B61E8EC5-BF0A-4A59-B79D-DCF643ED3A04}" srcOrd="0" destOrd="0" parTransId="{7CED9634-4BCA-440A-AC96-6045C60C757F}" sibTransId="{F3EE6A88-1B93-4B95-9E22-893A459A5E7C}"/>
    <dgm:cxn modelId="{8FBC583F-0729-445A-A525-5F3FA56E652D}" type="presOf" srcId="{D4A42279-F918-4708-BAEE-82484CB52713}" destId="{EE8120ED-8101-46AA-BF6B-4FE8B8F9C1DE}" srcOrd="0" destOrd="0" presId="urn:microsoft.com/office/officeart/2018/2/layout/IconLabelList"/>
    <dgm:cxn modelId="{D39E7098-08F9-44A9-B37B-30C5638BD472}" type="presOf" srcId="{B61E8EC5-BF0A-4A59-B79D-DCF643ED3A04}" destId="{3907810F-582F-48D8-B03B-33D0C62430CB}" srcOrd="0" destOrd="0" presId="urn:microsoft.com/office/officeart/2018/2/layout/IconLabelList"/>
    <dgm:cxn modelId="{E08A4ED8-9ECD-4BD2-BD17-1921E502A6A3}" type="presOf" srcId="{9D151BF4-5C76-4F56-8C22-2F1169B06AB5}" destId="{48E19096-9E0C-4414-8877-E1E73D64E8F7}" srcOrd="0" destOrd="0" presId="urn:microsoft.com/office/officeart/2018/2/layout/IconLabelList"/>
    <dgm:cxn modelId="{79A106DC-0F7A-42E6-9F7B-BDF01BECF413}" srcId="{D4A42279-F918-4708-BAEE-82484CB52713}" destId="{6B3F51DC-8216-43C5-BCC6-68DBEC466376}" srcOrd="1" destOrd="0" parTransId="{5AA7F9A6-79BF-4A74-BB83-1F35DA33B310}" sibTransId="{5BAF17CA-949D-4BEE-94D8-5CCA7A9C23C8}"/>
    <dgm:cxn modelId="{40638CE9-2351-40B7-BE44-8F88984CC926}" srcId="{D4A42279-F918-4708-BAEE-82484CB52713}" destId="{9D151BF4-5C76-4F56-8C22-2F1169B06AB5}" srcOrd="2" destOrd="0" parTransId="{80CC4351-03A7-4588-B6F1-0757B3B800D2}" sibTransId="{7BB81463-ED0C-43B2-BB8D-2A7927CD6B3E}"/>
    <dgm:cxn modelId="{892D9F9E-479E-4F09-A8F4-1CBCA775D232}" type="presParOf" srcId="{EE8120ED-8101-46AA-BF6B-4FE8B8F9C1DE}" destId="{3372FBE7-0051-4EC9-B943-FDB7F0F3D3FA}" srcOrd="0" destOrd="0" presId="urn:microsoft.com/office/officeart/2018/2/layout/IconLabelList"/>
    <dgm:cxn modelId="{F74F633E-2138-4850-933A-D38B9308E0DA}" type="presParOf" srcId="{3372FBE7-0051-4EC9-B943-FDB7F0F3D3FA}" destId="{BD0649EE-4D0B-4EE0-8FAF-61FCC169F347}" srcOrd="0" destOrd="0" presId="urn:microsoft.com/office/officeart/2018/2/layout/IconLabelList"/>
    <dgm:cxn modelId="{5921B619-FC8B-488A-98CB-92E08863B868}" type="presParOf" srcId="{3372FBE7-0051-4EC9-B943-FDB7F0F3D3FA}" destId="{F28474FA-39B3-4C2B-9FE8-0DF973EE9460}" srcOrd="1" destOrd="0" presId="urn:microsoft.com/office/officeart/2018/2/layout/IconLabelList"/>
    <dgm:cxn modelId="{A06CD81D-6D27-4525-8DEB-8CF7088B7718}" type="presParOf" srcId="{3372FBE7-0051-4EC9-B943-FDB7F0F3D3FA}" destId="{3907810F-582F-48D8-B03B-33D0C62430CB}" srcOrd="2" destOrd="0" presId="urn:microsoft.com/office/officeart/2018/2/layout/IconLabelList"/>
    <dgm:cxn modelId="{8D24B898-72D8-4839-BBB9-11C56626D50A}" type="presParOf" srcId="{EE8120ED-8101-46AA-BF6B-4FE8B8F9C1DE}" destId="{4AB44405-6035-4962-B8BA-D5F72B6F7DD7}" srcOrd="1" destOrd="0" presId="urn:microsoft.com/office/officeart/2018/2/layout/IconLabelList"/>
    <dgm:cxn modelId="{EBAF5492-12D0-47BE-86CD-4B58C474F40C}" type="presParOf" srcId="{EE8120ED-8101-46AA-BF6B-4FE8B8F9C1DE}" destId="{C56176B0-ED6B-44E8-82B8-AC76CAA27340}" srcOrd="2" destOrd="0" presId="urn:microsoft.com/office/officeart/2018/2/layout/IconLabelList"/>
    <dgm:cxn modelId="{FA306941-4F36-443E-B069-99A635D2EBBF}" type="presParOf" srcId="{C56176B0-ED6B-44E8-82B8-AC76CAA27340}" destId="{A80FD932-5E8D-4F98-8762-AB9A9BF980A0}" srcOrd="0" destOrd="0" presId="urn:microsoft.com/office/officeart/2018/2/layout/IconLabelList"/>
    <dgm:cxn modelId="{4D063BF9-43C4-4E45-9200-452F63D006C2}" type="presParOf" srcId="{C56176B0-ED6B-44E8-82B8-AC76CAA27340}" destId="{D3839946-9628-44BB-AAEA-DB08A98FCD11}" srcOrd="1" destOrd="0" presId="urn:microsoft.com/office/officeart/2018/2/layout/IconLabelList"/>
    <dgm:cxn modelId="{61B90623-94D4-4091-AD77-F5BE2CA490B5}" type="presParOf" srcId="{C56176B0-ED6B-44E8-82B8-AC76CAA27340}" destId="{7F0A369D-8AC6-4D27-A7D7-A23E064A763D}" srcOrd="2" destOrd="0" presId="urn:microsoft.com/office/officeart/2018/2/layout/IconLabelList"/>
    <dgm:cxn modelId="{8D9C635F-CE97-413F-9E80-B02B3148F4A5}" type="presParOf" srcId="{EE8120ED-8101-46AA-BF6B-4FE8B8F9C1DE}" destId="{3E26C511-279F-41EE-BF6F-113D94CC4AA1}" srcOrd="3" destOrd="0" presId="urn:microsoft.com/office/officeart/2018/2/layout/IconLabelList"/>
    <dgm:cxn modelId="{DD5EFC9D-8E11-4905-883F-B7B15B773253}" type="presParOf" srcId="{EE8120ED-8101-46AA-BF6B-4FE8B8F9C1DE}" destId="{C4B56645-8568-4F85-9EA5-96A14CF5616B}" srcOrd="4" destOrd="0" presId="urn:microsoft.com/office/officeart/2018/2/layout/IconLabelList"/>
    <dgm:cxn modelId="{13AED16E-90FB-4823-8CAA-E3240FB1EC52}" type="presParOf" srcId="{C4B56645-8568-4F85-9EA5-96A14CF5616B}" destId="{4D1BA41C-26C2-4155-A7B7-C3D8A0350412}" srcOrd="0" destOrd="0" presId="urn:microsoft.com/office/officeart/2018/2/layout/IconLabelList"/>
    <dgm:cxn modelId="{E5AD4004-79D9-4759-B151-0A60EF952F60}" type="presParOf" srcId="{C4B56645-8568-4F85-9EA5-96A14CF5616B}" destId="{577918A1-33BD-4BFA-BCD2-DFE678613870}" srcOrd="1" destOrd="0" presId="urn:microsoft.com/office/officeart/2018/2/layout/IconLabelList"/>
    <dgm:cxn modelId="{AC80DB97-3BCC-4BB6-B6CC-98D6C1344416}" type="presParOf" srcId="{C4B56645-8568-4F85-9EA5-96A14CF5616B}" destId="{48E19096-9E0C-4414-8877-E1E73D64E8F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BBE1BE-30AF-4EAF-84CF-377DDD1E2F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4ADEEC7-68CC-4605-9972-277F67186E32}">
      <dgm:prSet/>
      <dgm:spPr/>
      <dgm:t>
        <a:bodyPr/>
        <a:lstStyle/>
        <a:p>
          <a:r>
            <a:rPr lang="fr-FR" dirty="0"/>
            <a:t>Langages de programmation: python ou Matlab</a:t>
          </a:r>
          <a:endParaRPr lang="en-US" dirty="0"/>
        </a:p>
      </dgm:t>
    </dgm:pt>
    <dgm:pt modelId="{3EAA7D5E-52B4-4BF7-87A1-26787A354CCE}" type="parTrans" cxnId="{72C1F693-A918-41EC-B387-E94903822B42}">
      <dgm:prSet/>
      <dgm:spPr/>
      <dgm:t>
        <a:bodyPr/>
        <a:lstStyle/>
        <a:p>
          <a:endParaRPr lang="en-US"/>
        </a:p>
      </dgm:t>
    </dgm:pt>
    <dgm:pt modelId="{A88A4061-2460-43C3-B270-6C96270DF9CA}" type="sibTrans" cxnId="{72C1F693-A918-41EC-B387-E94903822B42}">
      <dgm:prSet/>
      <dgm:spPr/>
      <dgm:t>
        <a:bodyPr/>
        <a:lstStyle/>
        <a:p>
          <a:endParaRPr lang="en-US"/>
        </a:p>
      </dgm:t>
    </dgm:pt>
    <dgm:pt modelId="{CB35C8B9-B631-4651-949C-92B3EF17FEBD}">
      <dgm:prSet/>
      <dgm:spPr/>
      <dgm:t>
        <a:bodyPr/>
        <a:lstStyle/>
        <a:p>
          <a:r>
            <a:rPr lang="fr-FR" dirty="0"/>
            <a:t>Langages de modélisation: AIMMS, AMPL, </a:t>
          </a:r>
          <a:r>
            <a:rPr lang="fr-FR" dirty="0" err="1"/>
            <a:t>GAMS,Gekko</a:t>
          </a:r>
          <a:r>
            <a:rPr lang="fr-FR" dirty="0"/>
            <a:t>, </a:t>
          </a:r>
          <a:r>
            <a:rPr lang="fr-FR" dirty="0" err="1"/>
            <a:t>MathProg</a:t>
          </a:r>
          <a:r>
            <a:rPr lang="fr-FR" dirty="0"/>
            <a:t>, Mosel, and </a:t>
          </a:r>
          <a:r>
            <a:rPr lang="fr-FR" dirty="0" err="1"/>
            <a:t>OPL,</a:t>
          </a:r>
          <a:r>
            <a:rPr lang="fr-FR" b="1" dirty="0" err="1"/>
            <a:t>pyomo</a:t>
          </a:r>
          <a:r>
            <a:rPr lang="fr-FR" b="1" dirty="0"/>
            <a:t>,</a:t>
          </a:r>
          <a:r>
            <a:rPr lang="fr-FR" dirty="0"/>
            <a:t> PULP</a:t>
          </a:r>
          <a:endParaRPr lang="en-US" dirty="0"/>
        </a:p>
      </dgm:t>
    </dgm:pt>
    <dgm:pt modelId="{F2FA2D69-37DB-4644-B68A-89A00953C095}" type="parTrans" cxnId="{64D66182-1AA9-4A6D-848A-250F0F3CF991}">
      <dgm:prSet/>
      <dgm:spPr/>
      <dgm:t>
        <a:bodyPr/>
        <a:lstStyle/>
        <a:p>
          <a:endParaRPr lang="en-US"/>
        </a:p>
      </dgm:t>
    </dgm:pt>
    <dgm:pt modelId="{61388BB0-BFA8-4C66-BFC1-DF91AE48A41B}" type="sibTrans" cxnId="{64D66182-1AA9-4A6D-848A-250F0F3CF991}">
      <dgm:prSet/>
      <dgm:spPr/>
      <dgm:t>
        <a:bodyPr/>
        <a:lstStyle/>
        <a:p>
          <a:endParaRPr lang="en-US"/>
        </a:p>
      </dgm:t>
    </dgm:pt>
    <dgm:pt modelId="{8F5161C8-6337-411A-A851-B80A400DF372}">
      <dgm:prSet/>
      <dgm:spPr/>
      <dgm:t>
        <a:bodyPr/>
        <a:lstStyle/>
        <a:p>
          <a:r>
            <a:rPr lang="fr-FR"/>
            <a:t>Solvers: glpk, ibm cplex, gurrobi </a:t>
          </a:r>
          <a:endParaRPr lang="en-US"/>
        </a:p>
      </dgm:t>
    </dgm:pt>
    <dgm:pt modelId="{5EAEDF57-DABF-4D7A-A5CC-E2E3B7C9C0F3}" type="parTrans" cxnId="{E74609C5-A59A-43C9-A94D-E74F3182A8B9}">
      <dgm:prSet/>
      <dgm:spPr/>
      <dgm:t>
        <a:bodyPr/>
        <a:lstStyle/>
        <a:p>
          <a:endParaRPr lang="en-US"/>
        </a:p>
      </dgm:t>
    </dgm:pt>
    <dgm:pt modelId="{EBAF2D37-C582-40F7-853E-DC001172629D}" type="sibTrans" cxnId="{E74609C5-A59A-43C9-A94D-E74F3182A8B9}">
      <dgm:prSet/>
      <dgm:spPr/>
      <dgm:t>
        <a:bodyPr/>
        <a:lstStyle/>
        <a:p>
          <a:endParaRPr lang="en-US"/>
        </a:p>
      </dgm:t>
    </dgm:pt>
    <dgm:pt modelId="{1E2D2B6C-54A4-4359-9803-632F8FC9F12C}" type="pres">
      <dgm:prSet presAssocID="{C3BBE1BE-30AF-4EAF-84CF-377DDD1E2FA3}" presName="root" presStyleCnt="0">
        <dgm:presLayoutVars>
          <dgm:dir/>
          <dgm:resizeHandles val="exact"/>
        </dgm:presLayoutVars>
      </dgm:prSet>
      <dgm:spPr/>
    </dgm:pt>
    <dgm:pt modelId="{55AE3E6C-AE9F-42FF-B0E7-1EB7D4B30CFE}" type="pres">
      <dgm:prSet presAssocID="{04ADEEC7-68CC-4605-9972-277F67186E32}" presName="compNode" presStyleCnt="0"/>
      <dgm:spPr/>
    </dgm:pt>
    <dgm:pt modelId="{71AA8B45-7BBA-4297-9E38-C88C5E4C2093}" type="pres">
      <dgm:prSet presAssocID="{04ADEEC7-68CC-4605-9972-277F67186E32}" presName="bgRect" presStyleLbl="bgShp" presStyleIdx="0" presStyleCnt="3"/>
      <dgm:spPr/>
    </dgm:pt>
    <dgm:pt modelId="{B0230614-87C2-447A-85C9-1FBFD46C16DF}" type="pres">
      <dgm:prSet presAssocID="{04ADEEC7-68CC-4605-9972-277F67186E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ur"/>
        </a:ext>
      </dgm:extLst>
    </dgm:pt>
    <dgm:pt modelId="{099E5E3B-DD42-48E9-A350-8A6959D6481A}" type="pres">
      <dgm:prSet presAssocID="{04ADEEC7-68CC-4605-9972-277F67186E32}" presName="spaceRect" presStyleCnt="0"/>
      <dgm:spPr/>
    </dgm:pt>
    <dgm:pt modelId="{92150878-2A23-408C-9FD2-E1AEA2414384}" type="pres">
      <dgm:prSet presAssocID="{04ADEEC7-68CC-4605-9972-277F67186E32}" presName="parTx" presStyleLbl="revTx" presStyleIdx="0" presStyleCnt="3">
        <dgm:presLayoutVars>
          <dgm:chMax val="0"/>
          <dgm:chPref val="0"/>
        </dgm:presLayoutVars>
      </dgm:prSet>
      <dgm:spPr/>
    </dgm:pt>
    <dgm:pt modelId="{599DA588-3A79-4D6C-981A-E00D83C0BBD5}" type="pres">
      <dgm:prSet presAssocID="{A88A4061-2460-43C3-B270-6C96270DF9CA}" presName="sibTrans" presStyleCnt="0"/>
      <dgm:spPr/>
    </dgm:pt>
    <dgm:pt modelId="{345304AB-C1D7-4C0D-B3F5-BFEF2974908E}" type="pres">
      <dgm:prSet presAssocID="{CB35C8B9-B631-4651-949C-92B3EF17FEBD}" presName="compNode" presStyleCnt="0"/>
      <dgm:spPr/>
    </dgm:pt>
    <dgm:pt modelId="{BC308C77-869D-4249-8BBB-CB143F9E1FF2}" type="pres">
      <dgm:prSet presAssocID="{CB35C8B9-B631-4651-949C-92B3EF17FEBD}" presName="bgRect" presStyleLbl="bgShp" presStyleIdx="1" presStyleCnt="3"/>
      <dgm:spPr/>
    </dgm:pt>
    <dgm:pt modelId="{055FEF51-2605-4725-9FC7-AE87CDF8CBA0}" type="pres">
      <dgm:prSet presAssocID="{CB35C8B9-B631-4651-949C-92B3EF17FE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Org Chart"/>
        </a:ext>
      </dgm:extLst>
    </dgm:pt>
    <dgm:pt modelId="{569647B8-1A71-4B4D-BAC6-8A1D33B68C05}" type="pres">
      <dgm:prSet presAssocID="{CB35C8B9-B631-4651-949C-92B3EF17FEBD}" presName="spaceRect" presStyleCnt="0"/>
      <dgm:spPr/>
    </dgm:pt>
    <dgm:pt modelId="{187291ED-98A8-4F13-B2CB-6E5D255D8F22}" type="pres">
      <dgm:prSet presAssocID="{CB35C8B9-B631-4651-949C-92B3EF17FEBD}" presName="parTx" presStyleLbl="revTx" presStyleIdx="1" presStyleCnt="3">
        <dgm:presLayoutVars>
          <dgm:chMax val="0"/>
          <dgm:chPref val="0"/>
        </dgm:presLayoutVars>
      </dgm:prSet>
      <dgm:spPr/>
    </dgm:pt>
    <dgm:pt modelId="{F9E6156E-92DF-408B-BD71-F717CD211F95}" type="pres">
      <dgm:prSet presAssocID="{61388BB0-BFA8-4C66-BFC1-DF91AE48A41B}" presName="sibTrans" presStyleCnt="0"/>
      <dgm:spPr/>
    </dgm:pt>
    <dgm:pt modelId="{35A62775-612F-40CD-900C-D5FAFE9DC94C}" type="pres">
      <dgm:prSet presAssocID="{8F5161C8-6337-411A-A851-B80A400DF372}" presName="compNode" presStyleCnt="0"/>
      <dgm:spPr/>
    </dgm:pt>
    <dgm:pt modelId="{72C8740A-03F9-49BB-B4A1-D42987EDECF4}" type="pres">
      <dgm:prSet presAssocID="{8F5161C8-6337-411A-A851-B80A400DF372}" presName="bgRect" presStyleLbl="bgShp" presStyleIdx="2" presStyleCnt="3"/>
      <dgm:spPr/>
    </dgm:pt>
    <dgm:pt modelId="{352B00FB-15B2-45E0-ACEB-31D572810332}" type="pres">
      <dgm:prSet presAssocID="{8F5161C8-6337-411A-A851-B80A400DF3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ur"/>
        </a:ext>
      </dgm:extLst>
    </dgm:pt>
    <dgm:pt modelId="{8E943C22-ED20-4F1E-86AD-316D9DFFB997}" type="pres">
      <dgm:prSet presAssocID="{8F5161C8-6337-411A-A851-B80A400DF372}" presName="spaceRect" presStyleCnt="0"/>
      <dgm:spPr/>
    </dgm:pt>
    <dgm:pt modelId="{23769826-2B00-4919-B390-283DF49A0BB0}" type="pres">
      <dgm:prSet presAssocID="{8F5161C8-6337-411A-A851-B80A400DF372}" presName="parTx" presStyleLbl="revTx" presStyleIdx="2" presStyleCnt="3">
        <dgm:presLayoutVars>
          <dgm:chMax val="0"/>
          <dgm:chPref val="0"/>
        </dgm:presLayoutVars>
      </dgm:prSet>
      <dgm:spPr/>
    </dgm:pt>
  </dgm:ptLst>
  <dgm:cxnLst>
    <dgm:cxn modelId="{DB0CD423-BB74-472C-A408-46F38D485E84}" type="presOf" srcId="{CB35C8B9-B631-4651-949C-92B3EF17FEBD}" destId="{187291ED-98A8-4F13-B2CB-6E5D255D8F22}" srcOrd="0" destOrd="0" presId="urn:microsoft.com/office/officeart/2018/2/layout/IconVerticalSolidList"/>
    <dgm:cxn modelId="{4CA73228-9E55-4910-AEB4-7785861BB2DD}" type="presOf" srcId="{8F5161C8-6337-411A-A851-B80A400DF372}" destId="{23769826-2B00-4919-B390-283DF49A0BB0}" srcOrd="0" destOrd="0" presId="urn:microsoft.com/office/officeart/2018/2/layout/IconVerticalSolidList"/>
    <dgm:cxn modelId="{B4A01349-7E83-4334-B1CF-8BF8802A0F06}" type="presOf" srcId="{C3BBE1BE-30AF-4EAF-84CF-377DDD1E2FA3}" destId="{1E2D2B6C-54A4-4359-9803-632F8FC9F12C}" srcOrd="0" destOrd="0" presId="urn:microsoft.com/office/officeart/2018/2/layout/IconVerticalSolidList"/>
    <dgm:cxn modelId="{2023C97B-1110-4AC3-BFAE-4C70DB90619C}" type="presOf" srcId="{04ADEEC7-68CC-4605-9972-277F67186E32}" destId="{92150878-2A23-408C-9FD2-E1AEA2414384}" srcOrd="0" destOrd="0" presId="urn:microsoft.com/office/officeart/2018/2/layout/IconVerticalSolidList"/>
    <dgm:cxn modelId="{64D66182-1AA9-4A6D-848A-250F0F3CF991}" srcId="{C3BBE1BE-30AF-4EAF-84CF-377DDD1E2FA3}" destId="{CB35C8B9-B631-4651-949C-92B3EF17FEBD}" srcOrd="1" destOrd="0" parTransId="{F2FA2D69-37DB-4644-B68A-89A00953C095}" sibTransId="{61388BB0-BFA8-4C66-BFC1-DF91AE48A41B}"/>
    <dgm:cxn modelId="{72C1F693-A918-41EC-B387-E94903822B42}" srcId="{C3BBE1BE-30AF-4EAF-84CF-377DDD1E2FA3}" destId="{04ADEEC7-68CC-4605-9972-277F67186E32}" srcOrd="0" destOrd="0" parTransId="{3EAA7D5E-52B4-4BF7-87A1-26787A354CCE}" sibTransId="{A88A4061-2460-43C3-B270-6C96270DF9CA}"/>
    <dgm:cxn modelId="{E74609C5-A59A-43C9-A94D-E74F3182A8B9}" srcId="{C3BBE1BE-30AF-4EAF-84CF-377DDD1E2FA3}" destId="{8F5161C8-6337-411A-A851-B80A400DF372}" srcOrd="2" destOrd="0" parTransId="{5EAEDF57-DABF-4D7A-A5CC-E2E3B7C9C0F3}" sibTransId="{EBAF2D37-C582-40F7-853E-DC001172629D}"/>
    <dgm:cxn modelId="{F963390C-3E8A-4F3C-8348-A66BC061E055}" type="presParOf" srcId="{1E2D2B6C-54A4-4359-9803-632F8FC9F12C}" destId="{55AE3E6C-AE9F-42FF-B0E7-1EB7D4B30CFE}" srcOrd="0" destOrd="0" presId="urn:microsoft.com/office/officeart/2018/2/layout/IconVerticalSolidList"/>
    <dgm:cxn modelId="{89F8C063-370D-414F-ABE4-1B1E07A3DF6E}" type="presParOf" srcId="{55AE3E6C-AE9F-42FF-B0E7-1EB7D4B30CFE}" destId="{71AA8B45-7BBA-4297-9E38-C88C5E4C2093}" srcOrd="0" destOrd="0" presId="urn:microsoft.com/office/officeart/2018/2/layout/IconVerticalSolidList"/>
    <dgm:cxn modelId="{731ED60A-6B4D-49C0-A2C4-2BAFFBDD488B}" type="presParOf" srcId="{55AE3E6C-AE9F-42FF-B0E7-1EB7D4B30CFE}" destId="{B0230614-87C2-447A-85C9-1FBFD46C16DF}" srcOrd="1" destOrd="0" presId="urn:microsoft.com/office/officeart/2018/2/layout/IconVerticalSolidList"/>
    <dgm:cxn modelId="{13B6A5DC-5EE5-424F-8396-231D83188B13}" type="presParOf" srcId="{55AE3E6C-AE9F-42FF-B0E7-1EB7D4B30CFE}" destId="{099E5E3B-DD42-48E9-A350-8A6959D6481A}" srcOrd="2" destOrd="0" presId="urn:microsoft.com/office/officeart/2018/2/layout/IconVerticalSolidList"/>
    <dgm:cxn modelId="{7581F00E-078B-4068-BFAF-5298877EA9CD}" type="presParOf" srcId="{55AE3E6C-AE9F-42FF-B0E7-1EB7D4B30CFE}" destId="{92150878-2A23-408C-9FD2-E1AEA2414384}" srcOrd="3" destOrd="0" presId="urn:microsoft.com/office/officeart/2018/2/layout/IconVerticalSolidList"/>
    <dgm:cxn modelId="{30A537C5-5FF9-4318-9393-7B55E0A6486E}" type="presParOf" srcId="{1E2D2B6C-54A4-4359-9803-632F8FC9F12C}" destId="{599DA588-3A79-4D6C-981A-E00D83C0BBD5}" srcOrd="1" destOrd="0" presId="urn:microsoft.com/office/officeart/2018/2/layout/IconVerticalSolidList"/>
    <dgm:cxn modelId="{0D29DD34-9A7A-4039-991C-281EE606F218}" type="presParOf" srcId="{1E2D2B6C-54A4-4359-9803-632F8FC9F12C}" destId="{345304AB-C1D7-4C0D-B3F5-BFEF2974908E}" srcOrd="2" destOrd="0" presId="urn:microsoft.com/office/officeart/2018/2/layout/IconVerticalSolidList"/>
    <dgm:cxn modelId="{F141C9F3-3B1C-478E-82A5-F2B23688F9A4}" type="presParOf" srcId="{345304AB-C1D7-4C0D-B3F5-BFEF2974908E}" destId="{BC308C77-869D-4249-8BBB-CB143F9E1FF2}" srcOrd="0" destOrd="0" presId="urn:microsoft.com/office/officeart/2018/2/layout/IconVerticalSolidList"/>
    <dgm:cxn modelId="{8620AA84-A68D-41C0-9857-EE772215064E}" type="presParOf" srcId="{345304AB-C1D7-4C0D-B3F5-BFEF2974908E}" destId="{055FEF51-2605-4725-9FC7-AE87CDF8CBA0}" srcOrd="1" destOrd="0" presId="urn:microsoft.com/office/officeart/2018/2/layout/IconVerticalSolidList"/>
    <dgm:cxn modelId="{5258C9C6-C854-4707-B5D9-8B795187EADA}" type="presParOf" srcId="{345304AB-C1D7-4C0D-B3F5-BFEF2974908E}" destId="{569647B8-1A71-4B4D-BAC6-8A1D33B68C05}" srcOrd="2" destOrd="0" presId="urn:microsoft.com/office/officeart/2018/2/layout/IconVerticalSolidList"/>
    <dgm:cxn modelId="{56599782-2570-4629-8D9F-E7C3C67054CA}" type="presParOf" srcId="{345304AB-C1D7-4C0D-B3F5-BFEF2974908E}" destId="{187291ED-98A8-4F13-B2CB-6E5D255D8F22}" srcOrd="3" destOrd="0" presId="urn:microsoft.com/office/officeart/2018/2/layout/IconVerticalSolidList"/>
    <dgm:cxn modelId="{13B65E1D-7F34-474E-8695-44A628540DAB}" type="presParOf" srcId="{1E2D2B6C-54A4-4359-9803-632F8FC9F12C}" destId="{F9E6156E-92DF-408B-BD71-F717CD211F95}" srcOrd="3" destOrd="0" presId="urn:microsoft.com/office/officeart/2018/2/layout/IconVerticalSolidList"/>
    <dgm:cxn modelId="{25796A4C-BFDF-4413-84CF-D85C4B123A4E}" type="presParOf" srcId="{1E2D2B6C-54A4-4359-9803-632F8FC9F12C}" destId="{35A62775-612F-40CD-900C-D5FAFE9DC94C}" srcOrd="4" destOrd="0" presId="urn:microsoft.com/office/officeart/2018/2/layout/IconVerticalSolidList"/>
    <dgm:cxn modelId="{EB64626E-1C3F-4AA6-A66A-BA5F01A5E8B6}" type="presParOf" srcId="{35A62775-612F-40CD-900C-D5FAFE9DC94C}" destId="{72C8740A-03F9-49BB-B4A1-D42987EDECF4}" srcOrd="0" destOrd="0" presId="urn:microsoft.com/office/officeart/2018/2/layout/IconVerticalSolidList"/>
    <dgm:cxn modelId="{C7BE80A5-4406-4146-876F-57541C20C85C}" type="presParOf" srcId="{35A62775-612F-40CD-900C-D5FAFE9DC94C}" destId="{352B00FB-15B2-45E0-ACEB-31D572810332}" srcOrd="1" destOrd="0" presId="urn:microsoft.com/office/officeart/2018/2/layout/IconVerticalSolidList"/>
    <dgm:cxn modelId="{5C6897E9-9C2A-462C-9736-66A49772F79B}" type="presParOf" srcId="{35A62775-612F-40CD-900C-D5FAFE9DC94C}" destId="{8E943C22-ED20-4F1E-86AD-316D9DFFB997}" srcOrd="2" destOrd="0" presId="urn:microsoft.com/office/officeart/2018/2/layout/IconVerticalSolidList"/>
    <dgm:cxn modelId="{1C5106B9-6E4C-429E-96FD-13C48BDE9C4C}" type="presParOf" srcId="{35A62775-612F-40CD-900C-D5FAFE9DC94C}" destId="{23769826-2B00-4919-B390-283DF49A0B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A1DBB4-AA15-4678-A2D5-E1826C4A269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9D3D5D1-E9DE-439C-89B1-58373FBDB67F}">
      <dgm:prSet/>
      <dgm:spPr/>
      <dgm:t>
        <a:bodyPr/>
        <a:lstStyle/>
        <a:p>
          <a:r>
            <a:rPr lang="fr-FR" b="1" dirty="0"/>
            <a:t>Programmation mathématique : </a:t>
          </a:r>
          <a:r>
            <a:rPr lang="fr-FR" dirty="0"/>
            <a:t>modéliser le problème de sous forme d’équation et d’inéquations  avec des variables de décision:  ex: Programmation Linéaire (PL) ,Programmation Entière (PE) ,Programmation Non Linéaire (PNL) :  </a:t>
          </a:r>
          <a:endParaRPr lang="en-US" dirty="0"/>
        </a:p>
      </dgm:t>
    </dgm:pt>
    <dgm:pt modelId="{D644E869-6FF5-4FA9-BDD5-C72C40245F2E}" type="parTrans" cxnId="{DF4153B8-DC08-44E0-86EF-996730BC1778}">
      <dgm:prSet/>
      <dgm:spPr/>
      <dgm:t>
        <a:bodyPr/>
        <a:lstStyle/>
        <a:p>
          <a:endParaRPr lang="en-US"/>
        </a:p>
      </dgm:t>
    </dgm:pt>
    <dgm:pt modelId="{6C3F34FA-6285-47A2-9C3A-04EDD3CCD159}" type="sibTrans" cxnId="{DF4153B8-DC08-44E0-86EF-996730BC1778}">
      <dgm:prSet/>
      <dgm:spPr/>
      <dgm:t>
        <a:bodyPr/>
        <a:lstStyle/>
        <a:p>
          <a:endParaRPr lang="en-US"/>
        </a:p>
      </dgm:t>
    </dgm:pt>
    <dgm:pt modelId="{354FFEAA-2C54-49B7-810B-D18575BC76A2}">
      <dgm:prSet/>
      <dgm:spPr/>
      <dgm:t>
        <a:bodyPr/>
        <a:lstStyle/>
        <a:p>
          <a:r>
            <a:rPr lang="fr-FR" b="1"/>
            <a:t>Programmation Dynamique (PD) : </a:t>
          </a:r>
          <a:r>
            <a:rPr lang="fr-FR"/>
            <a:t>La programmation dynamique est utilisée pour modéliser des problèmes séquentiels où les décisions prises à un moment donné affectent les décisions futures: gestion, bioinformatique</a:t>
          </a:r>
          <a:endParaRPr lang="en-US"/>
        </a:p>
      </dgm:t>
    </dgm:pt>
    <dgm:pt modelId="{11AE15C9-F6AD-40F0-9B3D-345426662B47}" type="parTrans" cxnId="{FF18A96E-D42A-4946-874D-FEA94467AFED}">
      <dgm:prSet/>
      <dgm:spPr/>
      <dgm:t>
        <a:bodyPr/>
        <a:lstStyle/>
        <a:p>
          <a:endParaRPr lang="en-US"/>
        </a:p>
      </dgm:t>
    </dgm:pt>
    <dgm:pt modelId="{859A6399-E4D8-4958-988E-2F054D4A0637}" type="sibTrans" cxnId="{FF18A96E-D42A-4946-874D-FEA94467AFED}">
      <dgm:prSet/>
      <dgm:spPr/>
      <dgm:t>
        <a:bodyPr/>
        <a:lstStyle/>
        <a:p>
          <a:endParaRPr lang="en-US"/>
        </a:p>
      </dgm:t>
    </dgm:pt>
    <dgm:pt modelId="{08CF4137-EC5F-467A-BB77-2FAF867AC5B8}">
      <dgm:prSet/>
      <dgm:spPr/>
      <dgm:t>
        <a:bodyPr/>
        <a:lstStyle/>
        <a:p>
          <a:r>
            <a:rPr lang="fr-FR" b="1" dirty="0"/>
            <a:t>Graphes: </a:t>
          </a:r>
          <a:r>
            <a:rPr lang="fr-FR" dirty="0"/>
            <a:t>La modélisation de graphe  est utilisée pour résoudre des problèmes liés à la circulation, au transport, aux télécommunications, etc. La modélisation de flots est un cas spécial de la modélisation de réseaux, utilisée pour résoudre des problèmes de transport de marchandises et de circulation de flux.</a:t>
          </a:r>
          <a:endParaRPr lang="en-US" dirty="0"/>
        </a:p>
      </dgm:t>
    </dgm:pt>
    <dgm:pt modelId="{3FB16BAC-5EC7-430F-BA38-7CDFA1A6526D}" type="parTrans" cxnId="{D2DDF496-B46D-4FD8-8E67-2EB65FED07D2}">
      <dgm:prSet/>
      <dgm:spPr/>
      <dgm:t>
        <a:bodyPr/>
        <a:lstStyle/>
        <a:p>
          <a:endParaRPr lang="en-US"/>
        </a:p>
      </dgm:t>
    </dgm:pt>
    <dgm:pt modelId="{11E7E3E5-5C15-4A82-B317-42144A7D1961}" type="sibTrans" cxnId="{D2DDF496-B46D-4FD8-8E67-2EB65FED07D2}">
      <dgm:prSet/>
      <dgm:spPr/>
      <dgm:t>
        <a:bodyPr/>
        <a:lstStyle/>
        <a:p>
          <a:endParaRPr lang="en-US"/>
        </a:p>
      </dgm:t>
    </dgm:pt>
    <dgm:pt modelId="{F7684DAA-66E8-40A5-9973-6D950B5D1513}">
      <dgm:prSet/>
      <dgm:spPr/>
      <dgm:t>
        <a:bodyPr/>
        <a:lstStyle/>
        <a:p>
          <a:r>
            <a:rPr lang="fr-FR" b="1" dirty="0"/>
            <a:t>Théorie des Jeux (TJ) : </a:t>
          </a:r>
          <a:r>
            <a:rPr lang="fr-FR" dirty="0"/>
            <a:t>La théorie des jeux est utilisée pour modéliser des situations où plusieurs parties prenantes prennent des décisions stratégiques en concurrence ou en coopération. Elle est utilisée en économie, en science politique et en jeux.</a:t>
          </a:r>
          <a:endParaRPr lang="en-US" dirty="0"/>
        </a:p>
      </dgm:t>
    </dgm:pt>
    <dgm:pt modelId="{052F0DC9-33D6-47D0-ACBF-C4A6867AA599}" type="parTrans" cxnId="{12BDDBB8-9268-4698-8B54-BFFFDC83A959}">
      <dgm:prSet/>
      <dgm:spPr/>
      <dgm:t>
        <a:bodyPr/>
        <a:lstStyle/>
        <a:p>
          <a:endParaRPr lang="en-US"/>
        </a:p>
      </dgm:t>
    </dgm:pt>
    <dgm:pt modelId="{91E5D857-E206-44A9-85D2-09677888B1D7}" type="sibTrans" cxnId="{12BDDBB8-9268-4698-8B54-BFFFDC83A959}">
      <dgm:prSet/>
      <dgm:spPr/>
      <dgm:t>
        <a:bodyPr/>
        <a:lstStyle/>
        <a:p>
          <a:endParaRPr lang="en-US"/>
        </a:p>
      </dgm:t>
    </dgm:pt>
    <dgm:pt modelId="{5989E519-E51B-4147-AEB6-70CA255EB78F}" type="pres">
      <dgm:prSet presAssocID="{77A1DBB4-AA15-4678-A2D5-E1826C4A269E}" presName="root" presStyleCnt="0">
        <dgm:presLayoutVars>
          <dgm:dir/>
          <dgm:resizeHandles val="exact"/>
        </dgm:presLayoutVars>
      </dgm:prSet>
      <dgm:spPr/>
    </dgm:pt>
    <dgm:pt modelId="{D8FA5A37-765E-43B6-A2B1-BD81070700EB}" type="pres">
      <dgm:prSet presAssocID="{49D3D5D1-E9DE-439C-89B1-58373FBDB67F}" presName="compNode" presStyleCnt="0"/>
      <dgm:spPr/>
    </dgm:pt>
    <dgm:pt modelId="{3F5FE2F5-C7FF-4F10-A03B-5D614168F065}" type="pres">
      <dgm:prSet presAssocID="{49D3D5D1-E9DE-439C-89B1-58373FBDB67F}" presName="bgRect" presStyleLbl="bgShp" presStyleIdx="0" presStyleCnt="4"/>
      <dgm:spPr/>
    </dgm:pt>
    <dgm:pt modelId="{B759A95C-E236-44FD-A7B6-A5D2307E7EFA}" type="pres">
      <dgm:prSet presAssocID="{49D3D5D1-E9DE-439C-89B1-58373FBDB67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rice"/>
        </a:ext>
      </dgm:extLst>
    </dgm:pt>
    <dgm:pt modelId="{DCA023E7-68BE-447A-8469-CFDFFEA1ED0F}" type="pres">
      <dgm:prSet presAssocID="{49D3D5D1-E9DE-439C-89B1-58373FBDB67F}" presName="spaceRect" presStyleCnt="0"/>
      <dgm:spPr/>
    </dgm:pt>
    <dgm:pt modelId="{2CA8DADC-75CB-4733-9A1C-759523374344}" type="pres">
      <dgm:prSet presAssocID="{49D3D5D1-E9DE-439C-89B1-58373FBDB67F}" presName="parTx" presStyleLbl="revTx" presStyleIdx="0" presStyleCnt="4">
        <dgm:presLayoutVars>
          <dgm:chMax val="0"/>
          <dgm:chPref val="0"/>
        </dgm:presLayoutVars>
      </dgm:prSet>
      <dgm:spPr/>
    </dgm:pt>
    <dgm:pt modelId="{BB5983FA-8506-445E-AAB0-027480F1A4F1}" type="pres">
      <dgm:prSet presAssocID="{6C3F34FA-6285-47A2-9C3A-04EDD3CCD159}" presName="sibTrans" presStyleCnt="0"/>
      <dgm:spPr/>
    </dgm:pt>
    <dgm:pt modelId="{DE3C9824-F430-4886-95F5-CEFEAA51D775}" type="pres">
      <dgm:prSet presAssocID="{354FFEAA-2C54-49B7-810B-D18575BC76A2}" presName="compNode" presStyleCnt="0"/>
      <dgm:spPr/>
    </dgm:pt>
    <dgm:pt modelId="{6E8DA0DB-2EEF-47AE-9571-78F7DB3AEAA5}" type="pres">
      <dgm:prSet presAssocID="{354FFEAA-2C54-49B7-810B-D18575BC76A2}" presName="bgRect" presStyleLbl="bgShp" presStyleIdx="1" presStyleCnt="4"/>
      <dgm:spPr/>
    </dgm:pt>
    <dgm:pt modelId="{4720C459-AC3D-440B-87D1-CE4AAAEA5FC6}" type="pres">
      <dgm:prSet presAssocID="{354FFEAA-2C54-49B7-810B-D18575BC76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éconnecté"/>
        </a:ext>
      </dgm:extLst>
    </dgm:pt>
    <dgm:pt modelId="{82303879-5031-4BAB-A7C8-3FD87A7E2BAA}" type="pres">
      <dgm:prSet presAssocID="{354FFEAA-2C54-49B7-810B-D18575BC76A2}" presName="spaceRect" presStyleCnt="0"/>
      <dgm:spPr/>
    </dgm:pt>
    <dgm:pt modelId="{3C62E9DC-4A10-4974-9A42-CC3760EC2A26}" type="pres">
      <dgm:prSet presAssocID="{354FFEAA-2C54-49B7-810B-D18575BC76A2}" presName="parTx" presStyleLbl="revTx" presStyleIdx="1" presStyleCnt="4">
        <dgm:presLayoutVars>
          <dgm:chMax val="0"/>
          <dgm:chPref val="0"/>
        </dgm:presLayoutVars>
      </dgm:prSet>
      <dgm:spPr/>
    </dgm:pt>
    <dgm:pt modelId="{041F71DF-F248-402C-845A-C3EB8563B9C8}" type="pres">
      <dgm:prSet presAssocID="{859A6399-E4D8-4958-988E-2F054D4A0637}" presName="sibTrans" presStyleCnt="0"/>
      <dgm:spPr/>
    </dgm:pt>
    <dgm:pt modelId="{680BE50D-3314-402E-8630-E1D2B1E28946}" type="pres">
      <dgm:prSet presAssocID="{08CF4137-EC5F-467A-BB77-2FAF867AC5B8}" presName="compNode" presStyleCnt="0"/>
      <dgm:spPr/>
    </dgm:pt>
    <dgm:pt modelId="{816652E3-9678-493F-B784-12B3D5642266}" type="pres">
      <dgm:prSet presAssocID="{08CF4137-EC5F-467A-BB77-2FAF867AC5B8}" presName="bgRect" presStyleLbl="bgShp" presStyleIdx="2" presStyleCnt="4"/>
      <dgm:spPr/>
    </dgm:pt>
    <dgm:pt modelId="{F012C85F-42B8-44D9-91A6-D1988E8A0CBE}" type="pres">
      <dgm:prSet presAssocID="{08CF4137-EC5F-467A-BB77-2FAF867AC5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ques"/>
        </a:ext>
      </dgm:extLst>
    </dgm:pt>
    <dgm:pt modelId="{358F2892-7FCD-4B94-961A-B03BDE576ADB}" type="pres">
      <dgm:prSet presAssocID="{08CF4137-EC5F-467A-BB77-2FAF867AC5B8}" presName="spaceRect" presStyleCnt="0"/>
      <dgm:spPr/>
    </dgm:pt>
    <dgm:pt modelId="{D11705CB-F7D0-4278-9F94-E4BBE21B10F5}" type="pres">
      <dgm:prSet presAssocID="{08CF4137-EC5F-467A-BB77-2FAF867AC5B8}" presName="parTx" presStyleLbl="revTx" presStyleIdx="2" presStyleCnt="4">
        <dgm:presLayoutVars>
          <dgm:chMax val="0"/>
          <dgm:chPref val="0"/>
        </dgm:presLayoutVars>
      </dgm:prSet>
      <dgm:spPr/>
    </dgm:pt>
    <dgm:pt modelId="{A2A3B619-C55E-41D7-B417-B4DF5571483B}" type="pres">
      <dgm:prSet presAssocID="{11E7E3E5-5C15-4A82-B317-42144A7D1961}" presName="sibTrans" presStyleCnt="0"/>
      <dgm:spPr/>
    </dgm:pt>
    <dgm:pt modelId="{23008876-B30D-45EE-8087-0420C337962D}" type="pres">
      <dgm:prSet presAssocID="{F7684DAA-66E8-40A5-9973-6D950B5D1513}" presName="compNode" presStyleCnt="0"/>
      <dgm:spPr/>
    </dgm:pt>
    <dgm:pt modelId="{510A2F60-0F8B-452F-9B5A-28F27E863C09}" type="pres">
      <dgm:prSet presAssocID="{F7684DAA-66E8-40A5-9973-6D950B5D1513}" presName="bgRect" presStyleLbl="bgShp" presStyleIdx="3" presStyleCnt="4"/>
      <dgm:spPr/>
    </dgm:pt>
    <dgm:pt modelId="{EB85659A-24C7-4BF1-A4CA-0D7757E152DE}" type="pres">
      <dgm:prSet presAssocID="{F7684DAA-66E8-40A5-9973-6D950B5D151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me controller"/>
        </a:ext>
      </dgm:extLst>
    </dgm:pt>
    <dgm:pt modelId="{ED30082F-6DE5-4E0C-98E2-A2E3BA0806AD}" type="pres">
      <dgm:prSet presAssocID="{F7684DAA-66E8-40A5-9973-6D950B5D1513}" presName="spaceRect" presStyleCnt="0"/>
      <dgm:spPr/>
    </dgm:pt>
    <dgm:pt modelId="{38131F3A-2719-4705-BF6C-C58FB0884CBA}" type="pres">
      <dgm:prSet presAssocID="{F7684DAA-66E8-40A5-9973-6D950B5D1513}" presName="parTx" presStyleLbl="revTx" presStyleIdx="3" presStyleCnt="4">
        <dgm:presLayoutVars>
          <dgm:chMax val="0"/>
          <dgm:chPref val="0"/>
        </dgm:presLayoutVars>
      </dgm:prSet>
      <dgm:spPr/>
    </dgm:pt>
  </dgm:ptLst>
  <dgm:cxnLst>
    <dgm:cxn modelId="{7645FE2B-E567-4F1A-864D-9C3D7BC77F76}" type="presOf" srcId="{F7684DAA-66E8-40A5-9973-6D950B5D1513}" destId="{38131F3A-2719-4705-BF6C-C58FB0884CBA}" srcOrd="0" destOrd="0" presId="urn:microsoft.com/office/officeart/2018/2/layout/IconVerticalSolidList"/>
    <dgm:cxn modelId="{DB38FE40-E7B5-4D21-8626-00A1951CCB6D}" type="presOf" srcId="{77A1DBB4-AA15-4678-A2D5-E1826C4A269E}" destId="{5989E519-E51B-4147-AEB6-70CA255EB78F}" srcOrd="0" destOrd="0" presId="urn:microsoft.com/office/officeart/2018/2/layout/IconVerticalSolidList"/>
    <dgm:cxn modelId="{FF18A96E-D42A-4946-874D-FEA94467AFED}" srcId="{77A1DBB4-AA15-4678-A2D5-E1826C4A269E}" destId="{354FFEAA-2C54-49B7-810B-D18575BC76A2}" srcOrd="1" destOrd="0" parTransId="{11AE15C9-F6AD-40F0-9B3D-345426662B47}" sibTransId="{859A6399-E4D8-4958-988E-2F054D4A0637}"/>
    <dgm:cxn modelId="{D2DDF496-B46D-4FD8-8E67-2EB65FED07D2}" srcId="{77A1DBB4-AA15-4678-A2D5-E1826C4A269E}" destId="{08CF4137-EC5F-467A-BB77-2FAF867AC5B8}" srcOrd="2" destOrd="0" parTransId="{3FB16BAC-5EC7-430F-BA38-7CDFA1A6526D}" sibTransId="{11E7E3E5-5C15-4A82-B317-42144A7D1961}"/>
    <dgm:cxn modelId="{EBAA15B3-3B69-4A05-83E6-B64FB4EFC34C}" type="presOf" srcId="{49D3D5D1-E9DE-439C-89B1-58373FBDB67F}" destId="{2CA8DADC-75CB-4733-9A1C-759523374344}" srcOrd="0" destOrd="0" presId="urn:microsoft.com/office/officeart/2018/2/layout/IconVerticalSolidList"/>
    <dgm:cxn modelId="{DF4153B8-DC08-44E0-86EF-996730BC1778}" srcId="{77A1DBB4-AA15-4678-A2D5-E1826C4A269E}" destId="{49D3D5D1-E9DE-439C-89B1-58373FBDB67F}" srcOrd="0" destOrd="0" parTransId="{D644E869-6FF5-4FA9-BDD5-C72C40245F2E}" sibTransId="{6C3F34FA-6285-47A2-9C3A-04EDD3CCD159}"/>
    <dgm:cxn modelId="{12BDDBB8-9268-4698-8B54-BFFFDC83A959}" srcId="{77A1DBB4-AA15-4678-A2D5-E1826C4A269E}" destId="{F7684DAA-66E8-40A5-9973-6D950B5D1513}" srcOrd="3" destOrd="0" parTransId="{052F0DC9-33D6-47D0-ACBF-C4A6867AA599}" sibTransId="{91E5D857-E206-44A9-85D2-09677888B1D7}"/>
    <dgm:cxn modelId="{30EEFFC1-C8F5-4A40-9D0D-7C62DFE4E25F}" type="presOf" srcId="{08CF4137-EC5F-467A-BB77-2FAF867AC5B8}" destId="{D11705CB-F7D0-4278-9F94-E4BBE21B10F5}" srcOrd="0" destOrd="0" presId="urn:microsoft.com/office/officeart/2018/2/layout/IconVerticalSolidList"/>
    <dgm:cxn modelId="{2F5424F3-6A8D-428F-BC1B-E5D3EBFB9E66}" type="presOf" srcId="{354FFEAA-2C54-49B7-810B-D18575BC76A2}" destId="{3C62E9DC-4A10-4974-9A42-CC3760EC2A26}" srcOrd="0" destOrd="0" presId="urn:microsoft.com/office/officeart/2018/2/layout/IconVerticalSolidList"/>
    <dgm:cxn modelId="{26C78359-BB25-48F1-ADD0-ADC1876E5D9C}" type="presParOf" srcId="{5989E519-E51B-4147-AEB6-70CA255EB78F}" destId="{D8FA5A37-765E-43B6-A2B1-BD81070700EB}" srcOrd="0" destOrd="0" presId="urn:microsoft.com/office/officeart/2018/2/layout/IconVerticalSolidList"/>
    <dgm:cxn modelId="{4AE00974-4615-4E8D-A93B-995E749DFC39}" type="presParOf" srcId="{D8FA5A37-765E-43B6-A2B1-BD81070700EB}" destId="{3F5FE2F5-C7FF-4F10-A03B-5D614168F065}" srcOrd="0" destOrd="0" presId="urn:microsoft.com/office/officeart/2018/2/layout/IconVerticalSolidList"/>
    <dgm:cxn modelId="{E59EB46E-4EAE-4D79-8241-F97A4D112B34}" type="presParOf" srcId="{D8FA5A37-765E-43B6-A2B1-BD81070700EB}" destId="{B759A95C-E236-44FD-A7B6-A5D2307E7EFA}" srcOrd="1" destOrd="0" presId="urn:microsoft.com/office/officeart/2018/2/layout/IconVerticalSolidList"/>
    <dgm:cxn modelId="{8DD3ACCF-55E8-46D1-AEA2-7DCFE74CE4C3}" type="presParOf" srcId="{D8FA5A37-765E-43B6-A2B1-BD81070700EB}" destId="{DCA023E7-68BE-447A-8469-CFDFFEA1ED0F}" srcOrd="2" destOrd="0" presId="urn:microsoft.com/office/officeart/2018/2/layout/IconVerticalSolidList"/>
    <dgm:cxn modelId="{F8125CDA-896F-441D-BEFF-D0B603933578}" type="presParOf" srcId="{D8FA5A37-765E-43B6-A2B1-BD81070700EB}" destId="{2CA8DADC-75CB-4733-9A1C-759523374344}" srcOrd="3" destOrd="0" presId="urn:microsoft.com/office/officeart/2018/2/layout/IconVerticalSolidList"/>
    <dgm:cxn modelId="{C3CEC77F-04A6-4583-8A57-1B91664D214E}" type="presParOf" srcId="{5989E519-E51B-4147-AEB6-70CA255EB78F}" destId="{BB5983FA-8506-445E-AAB0-027480F1A4F1}" srcOrd="1" destOrd="0" presId="urn:microsoft.com/office/officeart/2018/2/layout/IconVerticalSolidList"/>
    <dgm:cxn modelId="{425964E9-9396-4621-A07D-8C7E5BC00FE2}" type="presParOf" srcId="{5989E519-E51B-4147-AEB6-70CA255EB78F}" destId="{DE3C9824-F430-4886-95F5-CEFEAA51D775}" srcOrd="2" destOrd="0" presId="urn:microsoft.com/office/officeart/2018/2/layout/IconVerticalSolidList"/>
    <dgm:cxn modelId="{5EC17C7B-2000-435F-B9D6-88CE6F1211B9}" type="presParOf" srcId="{DE3C9824-F430-4886-95F5-CEFEAA51D775}" destId="{6E8DA0DB-2EEF-47AE-9571-78F7DB3AEAA5}" srcOrd="0" destOrd="0" presId="urn:microsoft.com/office/officeart/2018/2/layout/IconVerticalSolidList"/>
    <dgm:cxn modelId="{5F696C49-68B2-4B7E-935A-1558844841CD}" type="presParOf" srcId="{DE3C9824-F430-4886-95F5-CEFEAA51D775}" destId="{4720C459-AC3D-440B-87D1-CE4AAAEA5FC6}" srcOrd="1" destOrd="0" presId="urn:microsoft.com/office/officeart/2018/2/layout/IconVerticalSolidList"/>
    <dgm:cxn modelId="{64F82FB8-ECBB-4B54-9118-6B4D244DDF09}" type="presParOf" srcId="{DE3C9824-F430-4886-95F5-CEFEAA51D775}" destId="{82303879-5031-4BAB-A7C8-3FD87A7E2BAA}" srcOrd="2" destOrd="0" presId="urn:microsoft.com/office/officeart/2018/2/layout/IconVerticalSolidList"/>
    <dgm:cxn modelId="{85DE6EE4-8EE3-484E-B3D1-348780FE799B}" type="presParOf" srcId="{DE3C9824-F430-4886-95F5-CEFEAA51D775}" destId="{3C62E9DC-4A10-4974-9A42-CC3760EC2A26}" srcOrd="3" destOrd="0" presId="urn:microsoft.com/office/officeart/2018/2/layout/IconVerticalSolidList"/>
    <dgm:cxn modelId="{616CB1B6-FDDA-4975-9670-B414C6635FD7}" type="presParOf" srcId="{5989E519-E51B-4147-AEB6-70CA255EB78F}" destId="{041F71DF-F248-402C-845A-C3EB8563B9C8}" srcOrd="3" destOrd="0" presId="urn:microsoft.com/office/officeart/2018/2/layout/IconVerticalSolidList"/>
    <dgm:cxn modelId="{531BF3B6-9831-4B0B-B396-52E0C2C3A240}" type="presParOf" srcId="{5989E519-E51B-4147-AEB6-70CA255EB78F}" destId="{680BE50D-3314-402E-8630-E1D2B1E28946}" srcOrd="4" destOrd="0" presId="urn:microsoft.com/office/officeart/2018/2/layout/IconVerticalSolidList"/>
    <dgm:cxn modelId="{F0E1C175-C3F8-488D-BDE8-F2C186FB6E9F}" type="presParOf" srcId="{680BE50D-3314-402E-8630-E1D2B1E28946}" destId="{816652E3-9678-493F-B784-12B3D5642266}" srcOrd="0" destOrd="0" presId="urn:microsoft.com/office/officeart/2018/2/layout/IconVerticalSolidList"/>
    <dgm:cxn modelId="{89EDF63C-6FCC-429A-A2D0-DA5084573F8D}" type="presParOf" srcId="{680BE50D-3314-402E-8630-E1D2B1E28946}" destId="{F012C85F-42B8-44D9-91A6-D1988E8A0CBE}" srcOrd="1" destOrd="0" presId="urn:microsoft.com/office/officeart/2018/2/layout/IconVerticalSolidList"/>
    <dgm:cxn modelId="{C54228E4-756E-4606-8E9F-A57D99947D7E}" type="presParOf" srcId="{680BE50D-3314-402E-8630-E1D2B1E28946}" destId="{358F2892-7FCD-4B94-961A-B03BDE576ADB}" srcOrd="2" destOrd="0" presId="urn:microsoft.com/office/officeart/2018/2/layout/IconVerticalSolidList"/>
    <dgm:cxn modelId="{3B0134C7-B120-4272-91B7-FCB2A4CFF5A4}" type="presParOf" srcId="{680BE50D-3314-402E-8630-E1D2B1E28946}" destId="{D11705CB-F7D0-4278-9F94-E4BBE21B10F5}" srcOrd="3" destOrd="0" presId="urn:microsoft.com/office/officeart/2018/2/layout/IconVerticalSolidList"/>
    <dgm:cxn modelId="{A9D41A3F-0B26-4703-8C2C-FCD9C46E8EBF}" type="presParOf" srcId="{5989E519-E51B-4147-AEB6-70CA255EB78F}" destId="{A2A3B619-C55E-41D7-B417-B4DF5571483B}" srcOrd="5" destOrd="0" presId="urn:microsoft.com/office/officeart/2018/2/layout/IconVerticalSolidList"/>
    <dgm:cxn modelId="{EB2AFEF0-3691-4154-90F3-68B02E8244E5}" type="presParOf" srcId="{5989E519-E51B-4147-AEB6-70CA255EB78F}" destId="{23008876-B30D-45EE-8087-0420C337962D}" srcOrd="6" destOrd="0" presId="urn:microsoft.com/office/officeart/2018/2/layout/IconVerticalSolidList"/>
    <dgm:cxn modelId="{25F87D51-EFD5-45D0-9316-954469D1A41E}" type="presParOf" srcId="{23008876-B30D-45EE-8087-0420C337962D}" destId="{510A2F60-0F8B-452F-9B5A-28F27E863C09}" srcOrd="0" destOrd="0" presId="urn:microsoft.com/office/officeart/2018/2/layout/IconVerticalSolidList"/>
    <dgm:cxn modelId="{5DF72B3C-3B41-43E2-9339-4EDC33DAECE9}" type="presParOf" srcId="{23008876-B30D-45EE-8087-0420C337962D}" destId="{EB85659A-24C7-4BF1-A4CA-0D7757E152DE}" srcOrd="1" destOrd="0" presId="urn:microsoft.com/office/officeart/2018/2/layout/IconVerticalSolidList"/>
    <dgm:cxn modelId="{19DC8483-07A6-4E43-AA73-99670BA8C70E}" type="presParOf" srcId="{23008876-B30D-45EE-8087-0420C337962D}" destId="{ED30082F-6DE5-4E0C-98E2-A2E3BA0806AD}" srcOrd="2" destOrd="0" presId="urn:microsoft.com/office/officeart/2018/2/layout/IconVerticalSolidList"/>
    <dgm:cxn modelId="{CBCA2268-C5CB-467D-B280-95A99DBA2780}" type="presParOf" srcId="{23008876-B30D-45EE-8087-0420C337962D}" destId="{38131F3A-2719-4705-BF6C-C58FB0884C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30E0CC-65E3-4E28-B598-61BC7123A74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9E37ED5-4D04-4790-95FF-79B9C7900F1F}">
      <dgm:prSet/>
      <dgm:spPr/>
      <dgm:t>
        <a:bodyPr/>
        <a:lstStyle/>
        <a:p>
          <a:r>
            <a:rPr lang="fr-FR" b="1" dirty="0"/>
            <a:t>Programmation Mathématique Multi-objectif (PMO) </a:t>
          </a:r>
          <a:r>
            <a:rPr lang="fr-FR" dirty="0"/>
            <a:t>: La PMO est utilisée lorsque le problème a plusieurs objectifs contradictoires. Elle vise à trouver un ensemble de solutions optimales qui représentent un compromis entre ces objectifs.</a:t>
          </a:r>
          <a:endParaRPr lang="en-US" dirty="0"/>
        </a:p>
      </dgm:t>
    </dgm:pt>
    <dgm:pt modelId="{85511B80-F0FE-4544-A297-03E241EDC91E}" type="parTrans" cxnId="{A3A317E7-7E90-4337-80F5-F5237BB194A3}">
      <dgm:prSet/>
      <dgm:spPr/>
      <dgm:t>
        <a:bodyPr/>
        <a:lstStyle/>
        <a:p>
          <a:endParaRPr lang="en-US"/>
        </a:p>
      </dgm:t>
    </dgm:pt>
    <dgm:pt modelId="{2C08508C-E8DD-4DF7-B01D-2E7948B5E218}" type="sibTrans" cxnId="{A3A317E7-7E90-4337-80F5-F5237BB194A3}">
      <dgm:prSet/>
      <dgm:spPr/>
      <dgm:t>
        <a:bodyPr/>
        <a:lstStyle/>
        <a:p>
          <a:endParaRPr lang="en-US"/>
        </a:p>
      </dgm:t>
    </dgm:pt>
    <dgm:pt modelId="{C85F628E-C39F-4A68-A9B1-52F1C5A7BB51}">
      <dgm:prSet/>
      <dgm:spPr/>
      <dgm:t>
        <a:bodyPr/>
        <a:lstStyle/>
        <a:p>
          <a:r>
            <a:rPr lang="fr-FR" b="1" dirty="0"/>
            <a:t>Simulations : </a:t>
          </a:r>
          <a:r>
            <a:rPr lang="fr-FR" dirty="0"/>
            <a:t>Les modèles de simulation sont utilisés pour modéliser des systèmes complexes où les événements se déroulent dans le temps, et où il est difficile de formuler des équations explicites. Ils sont couramment utilisés en logistique, en transport, en santé, etc.</a:t>
          </a:r>
          <a:endParaRPr lang="en-US" dirty="0"/>
        </a:p>
      </dgm:t>
    </dgm:pt>
    <dgm:pt modelId="{50F7BC2A-AFB2-4C86-BDE9-CB362BCAD813}" type="parTrans" cxnId="{1EEA1885-FCA8-4276-8821-8690E4B5DB3B}">
      <dgm:prSet/>
      <dgm:spPr/>
      <dgm:t>
        <a:bodyPr/>
        <a:lstStyle/>
        <a:p>
          <a:endParaRPr lang="en-US"/>
        </a:p>
      </dgm:t>
    </dgm:pt>
    <dgm:pt modelId="{C1BB6BDA-345A-459D-A7B3-13A100605D93}" type="sibTrans" cxnId="{1EEA1885-FCA8-4276-8821-8690E4B5DB3B}">
      <dgm:prSet/>
      <dgm:spPr/>
      <dgm:t>
        <a:bodyPr/>
        <a:lstStyle/>
        <a:p>
          <a:endParaRPr lang="en-US"/>
        </a:p>
      </dgm:t>
    </dgm:pt>
    <dgm:pt modelId="{A12E48DB-BCBA-4198-ADCC-80DB97438FD4}">
      <dgm:prSet/>
      <dgm:spPr/>
      <dgm:t>
        <a:bodyPr/>
        <a:lstStyle/>
        <a:p>
          <a:r>
            <a:rPr lang="fr-FR" b="1" dirty="0"/>
            <a:t>Heuristiques et Métaheuristiques : </a:t>
          </a:r>
          <a:r>
            <a:rPr lang="fr-FR" dirty="0"/>
            <a:t>Plutôt que de modéliser un problème de manière exacte, les heuristiques et les métaheuristiques sont des approches qui cherchent des solutions de qualité acceptable de manière plus efficace, souvent au détriment de l'optimalité.</a:t>
          </a:r>
          <a:endParaRPr lang="en-US" dirty="0"/>
        </a:p>
      </dgm:t>
    </dgm:pt>
    <dgm:pt modelId="{BFFDE773-05D6-4355-89CD-6C95AA926A75}" type="parTrans" cxnId="{2C7B9849-AF1D-42A2-9C09-56890FEA26C3}">
      <dgm:prSet/>
      <dgm:spPr/>
      <dgm:t>
        <a:bodyPr/>
        <a:lstStyle/>
        <a:p>
          <a:endParaRPr lang="en-US"/>
        </a:p>
      </dgm:t>
    </dgm:pt>
    <dgm:pt modelId="{D5C9322C-EAEA-4619-BCED-CAF1A2C56AF5}" type="sibTrans" cxnId="{2C7B9849-AF1D-42A2-9C09-56890FEA26C3}">
      <dgm:prSet/>
      <dgm:spPr/>
      <dgm:t>
        <a:bodyPr/>
        <a:lstStyle/>
        <a:p>
          <a:endParaRPr lang="en-US"/>
        </a:p>
      </dgm:t>
    </dgm:pt>
    <dgm:pt modelId="{FCE89626-43AA-4802-AFC7-CC76BCA07246}" type="pres">
      <dgm:prSet presAssocID="{F030E0CC-65E3-4E28-B598-61BC7123A745}" presName="linear" presStyleCnt="0">
        <dgm:presLayoutVars>
          <dgm:animLvl val="lvl"/>
          <dgm:resizeHandles val="exact"/>
        </dgm:presLayoutVars>
      </dgm:prSet>
      <dgm:spPr/>
    </dgm:pt>
    <dgm:pt modelId="{3D32D4E6-DA7B-4A4D-A56A-198C077E6C5E}" type="pres">
      <dgm:prSet presAssocID="{A9E37ED5-4D04-4790-95FF-79B9C7900F1F}" presName="parentText" presStyleLbl="node1" presStyleIdx="0" presStyleCnt="3">
        <dgm:presLayoutVars>
          <dgm:chMax val="0"/>
          <dgm:bulletEnabled val="1"/>
        </dgm:presLayoutVars>
      </dgm:prSet>
      <dgm:spPr/>
    </dgm:pt>
    <dgm:pt modelId="{9AF2CB25-D8EA-4C97-A52C-CB77BA52CE89}" type="pres">
      <dgm:prSet presAssocID="{2C08508C-E8DD-4DF7-B01D-2E7948B5E218}" presName="spacer" presStyleCnt="0"/>
      <dgm:spPr/>
    </dgm:pt>
    <dgm:pt modelId="{5B3D2251-1A8C-4203-97EF-0B211899B8FF}" type="pres">
      <dgm:prSet presAssocID="{C85F628E-C39F-4A68-A9B1-52F1C5A7BB51}" presName="parentText" presStyleLbl="node1" presStyleIdx="1" presStyleCnt="3">
        <dgm:presLayoutVars>
          <dgm:chMax val="0"/>
          <dgm:bulletEnabled val="1"/>
        </dgm:presLayoutVars>
      </dgm:prSet>
      <dgm:spPr/>
    </dgm:pt>
    <dgm:pt modelId="{2E172EAE-A520-4B65-9A41-C7DB836ABF8C}" type="pres">
      <dgm:prSet presAssocID="{C1BB6BDA-345A-459D-A7B3-13A100605D93}" presName="spacer" presStyleCnt="0"/>
      <dgm:spPr/>
    </dgm:pt>
    <dgm:pt modelId="{5FA42B04-B789-442E-9EAD-0E77EAE28BA7}" type="pres">
      <dgm:prSet presAssocID="{A12E48DB-BCBA-4198-ADCC-80DB97438FD4}" presName="parentText" presStyleLbl="node1" presStyleIdx="2" presStyleCnt="3">
        <dgm:presLayoutVars>
          <dgm:chMax val="0"/>
          <dgm:bulletEnabled val="1"/>
        </dgm:presLayoutVars>
      </dgm:prSet>
      <dgm:spPr/>
    </dgm:pt>
  </dgm:ptLst>
  <dgm:cxnLst>
    <dgm:cxn modelId="{C13B8615-B042-4879-8E1B-FDC07C17ECA7}" type="presOf" srcId="{C85F628E-C39F-4A68-A9B1-52F1C5A7BB51}" destId="{5B3D2251-1A8C-4203-97EF-0B211899B8FF}" srcOrd="0" destOrd="0" presId="urn:microsoft.com/office/officeart/2005/8/layout/vList2"/>
    <dgm:cxn modelId="{C3CB302B-55D1-43E3-90D4-14730074BC62}" type="presOf" srcId="{A12E48DB-BCBA-4198-ADCC-80DB97438FD4}" destId="{5FA42B04-B789-442E-9EAD-0E77EAE28BA7}" srcOrd="0" destOrd="0" presId="urn:microsoft.com/office/officeart/2005/8/layout/vList2"/>
    <dgm:cxn modelId="{CC30233A-302D-4E6B-8908-D6400D35B16E}" type="presOf" srcId="{F030E0CC-65E3-4E28-B598-61BC7123A745}" destId="{FCE89626-43AA-4802-AFC7-CC76BCA07246}" srcOrd="0" destOrd="0" presId="urn:microsoft.com/office/officeart/2005/8/layout/vList2"/>
    <dgm:cxn modelId="{2C7B9849-AF1D-42A2-9C09-56890FEA26C3}" srcId="{F030E0CC-65E3-4E28-B598-61BC7123A745}" destId="{A12E48DB-BCBA-4198-ADCC-80DB97438FD4}" srcOrd="2" destOrd="0" parTransId="{BFFDE773-05D6-4355-89CD-6C95AA926A75}" sibTransId="{D5C9322C-EAEA-4619-BCED-CAF1A2C56AF5}"/>
    <dgm:cxn modelId="{1EEA1885-FCA8-4276-8821-8690E4B5DB3B}" srcId="{F030E0CC-65E3-4E28-B598-61BC7123A745}" destId="{C85F628E-C39F-4A68-A9B1-52F1C5A7BB51}" srcOrd="1" destOrd="0" parTransId="{50F7BC2A-AFB2-4C86-BDE9-CB362BCAD813}" sibTransId="{C1BB6BDA-345A-459D-A7B3-13A100605D93}"/>
    <dgm:cxn modelId="{1BB8F197-DD92-436C-B51C-8BAD171F200D}" type="presOf" srcId="{A9E37ED5-4D04-4790-95FF-79B9C7900F1F}" destId="{3D32D4E6-DA7B-4A4D-A56A-198C077E6C5E}" srcOrd="0" destOrd="0" presId="urn:microsoft.com/office/officeart/2005/8/layout/vList2"/>
    <dgm:cxn modelId="{A3A317E7-7E90-4337-80F5-F5237BB194A3}" srcId="{F030E0CC-65E3-4E28-B598-61BC7123A745}" destId="{A9E37ED5-4D04-4790-95FF-79B9C7900F1F}" srcOrd="0" destOrd="0" parTransId="{85511B80-F0FE-4544-A297-03E241EDC91E}" sibTransId="{2C08508C-E8DD-4DF7-B01D-2E7948B5E218}"/>
    <dgm:cxn modelId="{703AF572-AC66-4A98-9170-B652C9A11435}" type="presParOf" srcId="{FCE89626-43AA-4802-AFC7-CC76BCA07246}" destId="{3D32D4E6-DA7B-4A4D-A56A-198C077E6C5E}" srcOrd="0" destOrd="0" presId="urn:microsoft.com/office/officeart/2005/8/layout/vList2"/>
    <dgm:cxn modelId="{83584741-BB03-40C5-88A7-14003E75420E}" type="presParOf" srcId="{FCE89626-43AA-4802-AFC7-CC76BCA07246}" destId="{9AF2CB25-D8EA-4C97-A52C-CB77BA52CE89}" srcOrd="1" destOrd="0" presId="urn:microsoft.com/office/officeart/2005/8/layout/vList2"/>
    <dgm:cxn modelId="{1E3A4A87-AF34-40C4-941F-99930CC9F614}" type="presParOf" srcId="{FCE89626-43AA-4802-AFC7-CC76BCA07246}" destId="{5B3D2251-1A8C-4203-97EF-0B211899B8FF}" srcOrd="2" destOrd="0" presId="urn:microsoft.com/office/officeart/2005/8/layout/vList2"/>
    <dgm:cxn modelId="{70E9D822-BB53-4CE5-BDB1-02C7484B274A}" type="presParOf" srcId="{FCE89626-43AA-4802-AFC7-CC76BCA07246}" destId="{2E172EAE-A520-4B65-9A41-C7DB836ABF8C}" srcOrd="3" destOrd="0" presId="urn:microsoft.com/office/officeart/2005/8/layout/vList2"/>
    <dgm:cxn modelId="{A66A57BE-56FB-48C0-8F66-22621FE56D81}" type="presParOf" srcId="{FCE89626-43AA-4802-AFC7-CC76BCA07246}" destId="{5FA42B04-B789-442E-9EAD-0E77EAE28BA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CCA01-63C9-4923-91C7-5A5D8CB131BD}">
      <dsp:nvSpPr>
        <dsp:cNvPr id="0" name=""/>
        <dsp:cNvSpPr/>
      </dsp:nvSpPr>
      <dsp:spPr>
        <a:xfrm>
          <a:off x="0" y="51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AAC90E-FA3A-4EC6-9420-344C736E7901}">
      <dsp:nvSpPr>
        <dsp:cNvPr id="0" name=""/>
        <dsp:cNvSpPr/>
      </dsp:nvSpPr>
      <dsp:spPr>
        <a:xfrm>
          <a:off x="0" y="519"/>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dirty="0"/>
            <a:t>Chapitre 1 : </a:t>
          </a:r>
          <a:r>
            <a:rPr lang="fr-FR" sz="2100" b="0" i="0" kern="1200" baseline="0" dirty="0"/>
            <a:t>Introduction à la complexité algorithmique </a:t>
          </a:r>
          <a:endParaRPr lang="en-US" sz="2100" kern="1200" dirty="0"/>
        </a:p>
      </dsp:txBody>
      <dsp:txXfrm>
        <a:off x="0" y="519"/>
        <a:ext cx="10515600" cy="472324"/>
      </dsp:txXfrm>
    </dsp:sp>
    <dsp:sp modelId="{A60FD50D-A8CF-42A1-8DE1-7F4743FBB390}">
      <dsp:nvSpPr>
        <dsp:cNvPr id="0" name=""/>
        <dsp:cNvSpPr/>
      </dsp:nvSpPr>
      <dsp:spPr>
        <a:xfrm>
          <a:off x="0" y="47284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A6E95B-B662-485D-9B20-5E82BE551DB9}">
      <dsp:nvSpPr>
        <dsp:cNvPr id="0" name=""/>
        <dsp:cNvSpPr/>
      </dsp:nvSpPr>
      <dsp:spPr>
        <a:xfrm>
          <a:off x="0" y="472843"/>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a:t>Chapitre 2 : </a:t>
          </a:r>
          <a:r>
            <a:rPr lang="fr-FR" sz="2100" b="0" i="0" kern="1200" baseline="0"/>
            <a:t>Techniques de conception d’algorithmes, exemple algorithmes glouton </a:t>
          </a:r>
          <a:endParaRPr lang="en-US" sz="2100" kern="1200"/>
        </a:p>
      </dsp:txBody>
      <dsp:txXfrm>
        <a:off x="0" y="472843"/>
        <a:ext cx="10515600" cy="472324"/>
      </dsp:txXfrm>
    </dsp:sp>
    <dsp:sp modelId="{14173150-A967-494E-8CE5-5A1E5652C239}">
      <dsp:nvSpPr>
        <dsp:cNvPr id="0" name=""/>
        <dsp:cNvSpPr/>
      </dsp:nvSpPr>
      <dsp:spPr>
        <a:xfrm>
          <a:off x="0" y="94516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D22B3-B036-489C-823A-073A13304755}">
      <dsp:nvSpPr>
        <dsp:cNvPr id="0" name=""/>
        <dsp:cNvSpPr/>
      </dsp:nvSpPr>
      <dsp:spPr>
        <a:xfrm>
          <a:off x="0" y="945168"/>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a:t>Chapitre 3 : </a:t>
          </a:r>
          <a:r>
            <a:rPr lang="fr-FR" sz="2100" b="0" i="0" kern="1200" baseline="0"/>
            <a:t>Analyse et preuves d’algorithmes </a:t>
          </a:r>
          <a:endParaRPr lang="en-US" sz="2100" kern="1200"/>
        </a:p>
      </dsp:txBody>
      <dsp:txXfrm>
        <a:off x="0" y="945168"/>
        <a:ext cx="10515600" cy="472324"/>
      </dsp:txXfrm>
    </dsp:sp>
    <dsp:sp modelId="{428A9EF4-9222-4130-A6EA-1E1378E18760}">
      <dsp:nvSpPr>
        <dsp:cNvPr id="0" name=""/>
        <dsp:cNvSpPr/>
      </dsp:nvSpPr>
      <dsp:spPr>
        <a:xfrm>
          <a:off x="0" y="141749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62075-114F-4B97-9C63-CF513D7D355A}">
      <dsp:nvSpPr>
        <dsp:cNvPr id="0" name=""/>
        <dsp:cNvSpPr/>
      </dsp:nvSpPr>
      <dsp:spPr>
        <a:xfrm>
          <a:off x="0" y="1417493"/>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dirty="0"/>
            <a:t>Chapitre 4: </a:t>
          </a:r>
          <a:r>
            <a:rPr lang="fr-FR" sz="2100" b="0" i="0" kern="1200" baseline="0" dirty="0"/>
            <a:t>Programmation non linéaire, programmation non linéaire avec contraintes </a:t>
          </a:r>
          <a:endParaRPr lang="en-US" sz="2100" kern="1200" dirty="0"/>
        </a:p>
      </dsp:txBody>
      <dsp:txXfrm>
        <a:off x="0" y="1417493"/>
        <a:ext cx="10515600" cy="472324"/>
      </dsp:txXfrm>
    </dsp:sp>
    <dsp:sp modelId="{79EAEE78-7E7B-40FA-A956-E19779F46F28}">
      <dsp:nvSpPr>
        <dsp:cNvPr id="0" name=""/>
        <dsp:cNvSpPr/>
      </dsp:nvSpPr>
      <dsp:spPr>
        <a:xfrm>
          <a:off x="0" y="188981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33667-9881-49F0-8A05-21ED214036FC}">
      <dsp:nvSpPr>
        <dsp:cNvPr id="0" name=""/>
        <dsp:cNvSpPr/>
      </dsp:nvSpPr>
      <dsp:spPr>
        <a:xfrm>
          <a:off x="0" y="1889817"/>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a:t>Chapitre 5 : </a:t>
          </a:r>
          <a:r>
            <a:rPr lang="fr-FR" sz="2100" b="0" i="0" kern="1200" baseline="0"/>
            <a:t>Programmation dynamique </a:t>
          </a:r>
          <a:endParaRPr lang="en-US" sz="2100" kern="1200"/>
        </a:p>
      </dsp:txBody>
      <dsp:txXfrm>
        <a:off x="0" y="1889817"/>
        <a:ext cx="10515600" cy="472324"/>
      </dsp:txXfrm>
    </dsp:sp>
    <dsp:sp modelId="{ADC598B4-8D81-4C90-AC42-6A9EBADA4D36}">
      <dsp:nvSpPr>
        <dsp:cNvPr id="0" name=""/>
        <dsp:cNvSpPr/>
      </dsp:nvSpPr>
      <dsp:spPr>
        <a:xfrm>
          <a:off x="0" y="236214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4D5E8-A1C2-493D-BEBA-C354482B7FAD}">
      <dsp:nvSpPr>
        <dsp:cNvPr id="0" name=""/>
        <dsp:cNvSpPr/>
      </dsp:nvSpPr>
      <dsp:spPr>
        <a:xfrm>
          <a:off x="0" y="2362142"/>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dirty="0"/>
            <a:t>Chapitre 6 : </a:t>
          </a:r>
          <a:r>
            <a:rPr lang="fr-FR" sz="2100" b="0" i="0" kern="1200" baseline="0" dirty="0"/>
            <a:t>Programmation linéaire en nombre en entiers </a:t>
          </a:r>
          <a:endParaRPr lang="en-US" sz="2100" kern="1200" dirty="0"/>
        </a:p>
      </dsp:txBody>
      <dsp:txXfrm>
        <a:off x="0" y="2362142"/>
        <a:ext cx="10515600" cy="472324"/>
      </dsp:txXfrm>
    </dsp:sp>
    <dsp:sp modelId="{23DFFF49-27C8-4E4C-9A58-556699903880}">
      <dsp:nvSpPr>
        <dsp:cNvPr id="0" name=""/>
        <dsp:cNvSpPr/>
      </dsp:nvSpPr>
      <dsp:spPr>
        <a:xfrm>
          <a:off x="0" y="283446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B1C70-0518-4A55-BC30-2509E8E34190}">
      <dsp:nvSpPr>
        <dsp:cNvPr id="0" name=""/>
        <dsp:cNvSpPr/>
      </dsp:nvSpPr>
      <dsp:spPr>
        <a:xfrm>
          <a:off x="0" y="2834466"/>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a:t>Chapitre 7 : </a:t>
          </a:r>
          <a:r>
            <a:rPr lang="fr-FR" sz="2100" b="0" i="0" kern="1200" baseline="0"/>
            <a:t>Introduction aux métaheuristiques de recherche </a:t>
          </a:r>
          <a:endParaRPr lang="en-US" sz="2100" kern="1200"/>
        </a:p>
      </dsp:txBody>
      <dsp:txXfrm>
        <a:off x="0" y="2834466"/>
        <a:ext cx="10515600" cy="472324"/>
      </dsp:txXfrm>
    </dsp:sp>
    <dsp:sp modelId="{086EF3FA-1763-40E3-8CCF-E0353ED95C4A}">
      <dsp:nvSpPr>
        <dsp:cNvPr id="0" name=""/>
        <dsp:cNvSpPr/>
      </dsp:nvSpPr>
      <dsp:spPr>
        <a:xfrm>
          <a:off x="0" y="330679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61772-AD7B-49E1-AA64-6EC10B91E7FC}">
      <dsp:nvSpPr>
        <dsp:cNvPr id="0" name=""/>
        <dsp:cNvSpPr/>
      </dsp:nvSpPr>
      <dsp:spPr>
        <a:xfrm>
          <a:off x="0" y="3306791"/>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dirty="0"/>
            <a:t>Chapitre 8 : </a:t>
          </a:r>
          <a:r>
            <a:rPr lang="fr-FR" sz="2100" b="0" i="0" kern="1200" baseline="0" dirty="0"/>
            <a:t>Optimisation pour data science et l’intelligence artificielle </a:t>
          </a:r>
          <a:endParaRPr lang="en-US" sz="2100" kern="1200" dirty="0"/>
        </a:p>
      </dsp:txBody>
      <dsp:txXfrm>
        <a:off x="0" y="3306791"/>
        <a:ext cx="10515600" cy="472324"/>
      </dsp:txXfrm>
    </dsp:sp>
    <dsp:sp modelId="{07984DD9-2D13-4502-B600-BFDCE2BBCCBB}">
      <dsp:nvSpPr>
        <dsp:cNvPr id="0" name=""/>
        <dsp:cNvSpPr/>
      </dsp:nvSpPr>
      <dsp:spPr>
        <a:xfrm>
          <a:off x="0" y="377911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3340CE-1482-44D3-8BF7-0FB3B08B93EA}">
      <dsp:nvSpPr>
        <dsp:cNvPr id="0" name=""/>
        <dsp:cNvSpPr/>
      </dsp:nvSpPr>
      <dsp:spPr>
        <a:xfrm>
          <a:off x="0" y="3779116"/>
          <a:ext cx="10515600" cy="47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fr-FR" sz="2100" b="1" i="0" kern="1200" baseline="0" dirty="0" err="1"/>
            <a:t>TPs</a:t>
          </a:r>
          <a:r>
            <a:rPr lang="fr-FR" sz="2100" b="1" i="0" kern="1200" baseline="0" dirty="0"/>
            <a:t>:  </a:t>
          </a:r>
          <a:r>
            <a:rPr lang="fr-FR" sz="2100" b="0" i="0" kern="1200" baseline="0" dirty="0"/>
            <a:t>Excell, python, Matlab et des langages de modélisation mathématiques. </a:t>
          </a:r>
          <a:endParaRPr lang="en-US" sz="2100" kern="1200" dirty="0"/>
        </a:p>
      </dsp:txBody>
      <dsp:txXfrm>
        <a:off x="0" y="3779116"/>
        <a:ext cx="10515600" cy="472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48CA9-4A54-4798-9B3F-1F5128A4B459}">
      <dsp:nvSpPr>
        <dsp:cNvPr id="0" name=""/>
        <dsp:cNvSpPr/>
      </dsp:nvSpPr>
      <dsp:spPr>
        <a:xfrm>
          <a:off x="0" y="60480"/>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kern="1200" dirty="0"/>
            <a:t>RO fait appel à plusieurs outils mathématiques et informatiques:</a:t>
          </a:r>
          <a:endParaRPr lang="en-US" sz="2700" kern="1200" dirty="0"/>
        </a:p>
      </dsp:txBody>
      <dsp:txXfrm>
        <a:off x="31613" y="92093"/>
        <a:ext cx="10452374" cy="584369"/>
      </dsp:txXfrm>
    </dsp:sp>
    <dsp:sp modelId="{8304FE57-521E-4F22-A0F8-6E460D444319}">
      <dsp:nvSpPr>
        <dsp:cNvPr id="0" name=""/>
        <dsp:cNvSpPr/>
      </dsp:nvSpPr>
      <dsp:spPr>
        <a:xfrm>
          <a:off x="0" y="708075"/>
          <a:ext cx="10515600"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fr-FR" sz="2100" kern="1200" dirty="0"/>
            <a:t>La programmation mathématique</a:t>
          </a:r>
          <a:endParaRPr lang="en-US" sz="2100" kern="1200" dirty="0"/>
        </a:p>
        <a:p>
          <a:pPr marL="228600" lvl="1" indent="-228600" algn="l" defTabSz="933450">
            <a:lnSpc>
              <a:spcPct val="90000"/>
            </a:lnSpc>
            <a:spcBef>
              <a:spcPct val="0"/>
            </a:spcBef>
            <a:spcAft>
              <a:spcPct val="20000"/>
            </a:spcAft>
            <a:buChar char="•"/>
          </a:pPr>
          <a:r>
            <a:rPr lang="fr-FR" sz="2100" kern="1200" dirty="0"/>
            <a:t>La théorie des graphes </a:t>
          </a:r>
          <a:endParaRPr lang="en-US" sz="2100" kern="1200" dirty="0"/>
        </a:p>
        <a:p>
          <a:pPr marL="228600" lvl="1" indent="-228600" algn="l" defTabSz="933450">
            <a:lnSpc>
              <a:spcPct val="90000"/>
            </a:lnSpc>
            <a:spcBef>
              <a:spcPct val="0"/>
            </a:spcBef>
            <a:spcAft>
              <a:spcPct val="20000"/>
            </a:spcAft>
            <a:buChar char="•"/>
          </a:pPr>
          <a:r>
            <a:rPr lang="fr-FR" sz="2100" kern="1200" dirty="0"/>
            <a:t>L’algorithmique</a:t>
          </a:r>
          <a:endParaRPr lang="en-US" sz="2100" kern="1200" dirty="0"/>
        </a:p>
        <a:p>
          <a:pPr marL="228600" lvl="1" indent="-228600" algn="l" defTabSz="933450">
            <a:lnSpc>
              <a:spcPct val="90000"/>
            </a:lnSpc>
            <a:spcBef>
              <a:spcPct val="0"/>
            </a:spcBef>
            <a:spcAft>
              <a:spcPct val="20000"/>
            </a:spcAft>
            <a:buChar char="•"/>
          </a:pPr>
          <a:r>
            <a:rPr lang="en-US" sz="2100" kern="1200" dirty="0" err="1"/>
            <a:t>L’Intelligence</a:t>
          </a:r>
          <a:r>
            <a:rPr lang="en-US" sz="2100" kern="1200" dirty="0"/>
            <a:t> </a:t>
          </a:r>
          <a:r>
            <a:rPr lang="en-US" sz="2100" kern="1200" dirty="0" err="1"/>
            <a:t>artificielle</a:t>
          </a:r>
          <a:endParaRPr lang="en-US" sz="2100" kern="1200" dirty="0"/>
        </a:p>
        <a:p>
          <a:pPr marL="228600" lvl="1" indent="-228600" algn="l" defTabSz="933450">
            <a:lnSpc>
              <a:spcPct val="90000"/>
            </a:lnSpc>
            <a:spcBef>
              <a:spcPct val="0"/>
            </a:spcBef>
            <a:spcAft>
              <a:spcPct val="20000"/>
            </a:spcAft>
            <a:buChar char="•"/>
          </a:pPr>
          <a:r>
            <a:rPr lang="en-US" sz="2100" kern="1200" dirty="0"/>
            <a:t>La </a:t>
          </a:r>
          <a:r>
            <a:rPr lang="en-US" sz="2100" kern="1200" dirty="0" err="1"/>
            <a:t>programmation</a:t>
          </a:r>
          <a:r>
            <a:rPr lang="en-US" sz="2100" kern="1200" dirty="0"/>
            <a:t> </a:t>
          </a:r>
          <a:r>
            <a:rPr lang="en-US" sz="2100" kern="1200" dirty="0" err="1"/>
            <a:t>informatique</a:t>
          </a:r>
          <a:endParaRPr lang="en-US" sz="2100" kern="1200" dirty="0"/>
        </a:p>
        <a:p>
          <a:pPr marL="228600" lvl="1" indent="-228600" algn="l" defTabSz="933450">
            <a:lnSpc>
              <a:spcPct val="90000"/>
            </a:lnSpc>
            <a:spcBef>
              <a:spcPct val="0"/>
            </a:spcBef>
            <a:spcAft>
              <a:spcPct val="20000"/>
            </a:spcAft>
            <a:buChar char="•"/>
          </a:pPr>
          <a:r>
            <a:rPr lang="en-US" sz="2100" kern="1200" dirty="0"/>
            <a:t>La simulation …..</a:t>
          </a:r>
        </a:p>
      </dsp:txBody>
      <dsp:txXfrm>
        <a:off x="0" y="708075"/>
        <a:ext cx="10515600" cy="2179709"/>
      </dsp:txXfrm>
    </dsp:sp>
    <dsp:sp modelId="{91C6A60A-10E3-4486-84A9-DF084A4F8CD3}">
      <dsp:nvSpPr>
        <dsp:cNvPr id="0" name=""/>
        <dsp:cNvSpPr/>
      </dsp:nvSpPr>
      <dsp:spPr>
        <a:xfrm>
          <a:off x="0" y="2887785"/>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kern="1200" dirty="0"/>
            <a:t>Elle s ’attache à la modélisation et la découverte des solutions concrètes</a:t>
          </a:r>
          <a:endParaRPr lang="en-US" sz="2700" kern="1200" dirty="0"/>
        </a:p>
      </dsp:txBody>
      <dsp:txXfrm>
        <a:off x="31613" y="2919398"/>
        <a:ext cx="10452374" cy="584369"/>
      </dsp:txXfrm>
    </dsp:sp>
    <dsp:sp modelId="{4FDFE725-6E8C-41D4-BCBA-BA264E334A19}">
      <dsp:nvSpPr>
        <dsp:cNvPr id="0" name=""/>
        <dsp:cNvSpPr/>
      </dsp:nvSpPr>
      <dsp:spPr>
        <a:xfrm>
          <a:off x="0" y="3613140"/>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kern="1200" dirty="0"/>
            <a:t>Elle est impliquée dans la prise de décision</a:t>
          </a:r>
          <a:endParaRPr lang="en-US" sz="2700" kern="1200" dirty="0"/>
        </a:p>
      </dsp:txBody>
      <dsp:txXfrm>
        <a:off x="31613" y="3644753"/>
        <a:ext cx="10452374" cy="584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BFB0F-6A92-4F78-B6AD-7BCCF36A3683}">
      <dsp:nvSpPr>
        <dsp:cNvPr id="0" name=""/>
        <dsp:cNvSpPr/>
      </dsp:nvSpPr>
      <dsp:spPr>
        <a:xfrm>
          <a:off x="0" y="179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2B1CA-7687-4E92-9F9A-974D81AA1D01}">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10B86D-71A1-471B-A644-B7FE6316F053}">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fr-FR" sz="1900" b="1" kern="1200" dirty="0"/>
            <a:t>Découvrir le problème</a:t>
          </a:r>
          <a:endParaRPr lang="en-US" sz="1900" b="1" kern="1200" dirty="0"/>
        </a:p>
      </dsp:txBody>
      <dsp:txXfrm>
        <a:off x="881393" y="1790"/>
        <a:ext cx="6019118" cy="763111"/>
      </dsp:txXfrm>
    </dsp:sp>
    <dsp:sp modelId="{A7FF2912-0A46-4D7D-BAFE-1E73F9DAB3ED}">
      <dsp:nvSpPr>
        <dsp:cNvPr id="0" name=""/>
        <dsp:cNvSpPr/>
      </dsp:nvSpPr>
      <dsp:spPr>
        <a:xfrm>
          <a:off x="0" y="95568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CA343-7D73-429D-88DC-4444D585E183}">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9A62D-2BC3-4514-A93B-291B8E827C23}">
      <dsp:nvSpPr>
        <dsp:cNvPr id="0" name=""/>
        <dsp:cNvSpPr/>
      </dsp:nvSpPr>
      <dsp:spPr>
        <a:xfrm>
          <a:off x="881393" y="955680"/>
          <a:ext cx="3105230"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fr-FR" sz="1900" b="1" kern="1200" dirty="0"/>
            <a:t>Aspects mathématiques</a:t>
          </a:r>
          <a:endParaRPr lang="en-US" sz="1900" b="1" kern="1200" dirty="0"/>
        </a:p>
      </dsp:txBody>
      <dsp:txXfrm>
        <a:off x="881393" y="955680"/>
        <a:ext cx="3105230" cy="763111"/>
      </dsp:txXfrm>
    </dsp:sp>
    <dsp:sp modelId="{D88AEE21-F853-472E-B987-CE2A5B3972AD}">
      <dsp:nvSpPr>
        <dsp:cNvPr id="0" name=""/>
        <dsp:cNvSpPr/>
      </dsp:nvSpPr>
      <dsp:spPr>
        <a:xfrm>
          <a:off x="3986624" y="955680"/>
          <a:ext cx="2913887"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577850">
            <a:lnSpc>
              <a:spcPct val="100000"/>
            </a:lnSpc>
            <a:spcBef>
              <a:spcPct val="0"/>
            </a:spcBef>
            <a:spcAft>
              <a:spcPct val="35000"/>
            </a:spcAft>
            <a:buNone/>
          </a:pPr>
          <a:r>
            <a:rPr lang="fr-FR" sz="1300" kern="1200"/>
            <a:t>Contraintes, objectifs, simplifications </a:t>
          </a:r>
          <a:endParaRPr lang="en-US" sz="1300" kern="1200"/>
        </a:p>
      </dsp:txBody>
      <dsp:txXfrm>
        <a:off x="3986624" y="955680"/>
        <a:ext cx="2913887" cy="763111"/>
      </dsp:txXfrm>
    </dsp:sp>
    <dsp:sp modelId="{A4196AF8-B683-46CA-A4B0-2E602044A7AA}">
      <dsp:nvSpPr>
        <dsp:cNvPr id="0" name=""/>
        <dsp:cNvSpPr/>
      </dsp:nvSpPr>
      <dsp:spPr>
        <a:xfrm>
          <a:off x="0" y="190956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DD6FF-68F5-46F7-86AF-F6D882184BD7}">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EB9E2-ADF2-45C7-8D76-B202C005FF0B}">
      <dsp:nvSpPr>
        <dsp:cNvPr id="0" name=""/>
        <dsp:cNvSpPr/>
      </dsp:nvSpPr>
      <dsp:spPr>
        <a:xfrm>
          <a:off x="881393" y="1909569"/>
          <a:ext cx="3105230"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fr-FR" sz="1900" b="1" kern="1200" dirty="0"/>
            <a:t>Modélisation</a:t>
          </a:r>
          <a:endParaRPr lang="en-US" sz="1900" b="1" kern="1200" dirty="0"/>
        </a:p>
      </dsp:txBody>
      <dsp:txXfrm>
        <a:off x="881393" y="1909569"/>
        <a:ext cx="3105230" cy="763111"/>
      </dsp:txXfrm>
    </dsp:sp>
    <dsp:sp modelId="{802F198F-A5F4-41D4-B05F-5B1D74A18B4C}">
      <dsp:nvSpPr>
        <dsp:cNvPr id="0" name=""/>
        <dsp:cNvSpPr/>
      </dsp:nvSpPr>
      <dsp:spPr>
        <a:xfrm>
          <a:off x="3986624" y="1909569"/>
          <a:ext cx="2913887"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577850">
            <a:lnSpc>
              <a:spcPct val="100000"/>
            </a:lnSpc>
            <a:spcBef>
              <a:spcPct val="0"/>
            </a:spcBef>
            <a:spcAft>
              <a:spcPct val="35000"/>
            </a:spcAft>
            <a:buNone/>
          </a:pPr>
          <a:r>
            <a:rPr lang="fr-FR" sz="1300" kern="1200"/>
            <a:t>Graphes, programmation linéaire, programmation par contraintes</a:t>
          </a:r>
          <a:endParaRPr lang="en-US" sz="1300" kern="1200"/>
        </a:p>
      </dsp:txBody>
      <dsp:txXfrm>
        <a:off x="3986624" y="1909569"/>
        <a:ext cx="2913887" cy="763111"/>
      </dsp:txXfrm>
    </dsp:sp>
    <dsp:sp modelId="{B8A7C5DB-5D59-461D-BBA7-B9F52080C353}">
      <dsp:nvSpPr>
        <dsp:cNvPr id="0" name=""/>
        <dsp:cNvSpPr/>
      </dsp:nvSpPr>
      <dsp:spPr>
        <a:xfrm>
          <a:off x="0" y="286345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30A4B-2E46-463E-A2B3-8557C30D9D54}">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A3229F-8A25-4E5C-967F-32D7408A912D}">
      <dsp:nvSpPr>
        <dsp:cNvPr id="0" name=""/>
        <dsp:cNvSpPr/>
      </dsp:nvSpPr>
      <dsp:spPr>
        <a:xfrm>
          <a:off x="881393" y="2863459"/>
          <a:ext cx="3105230"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fr-FR" sz="1900" b="1" kern="1200" dirty="0"/>
            <a:t>Analyse des modèles et résolution </a:t>
          </a:r>
          <a:endParaRPr lang="en-US" sz="1900" b="1" kern="1200" dirty="0"/>
        </a:p>
      </dsp:txBody>
      <dsp:txXfrm>
        <a:off x="881393" y="2863459"/>
        <a:ext cx="3105230" cy="763111"/>
      </dsp:txXfrm>
    </dsp:sp>
    <dsp:sp modelId="{5AD35C4A-8A44-406F-880F-E7CD49905ED6}">
      <dsp:nvSpPr>
        <dsp:cNvPr id="0" name=""/>
        <dsp:cNvSpPr/>
      </dsp:nvSpPr>
      <dsp:spPr>
        <a:xfrm>
          <a:off x="3986624" y="2863459"/>
          <a:ext cx="2913887"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577850">
            <a:lnSpc>
              <a:spcPct val="100000"/>
            </a:lnSpc>
            <a:spcBef>
              <a:spcPct val="0"/>
            </a:spcBef>
            <a:spcAft>
              <a:spcPct val="35000"/>
            </a:spcAft>
            <a:buNone/>
          </a:pPr>
          <a:r>
            <a:rPr lang="fr-FR" sz="1300" kern="1200"/>
            <a:t>Etude de complexité</a:t>
          </a:r>
          <a:endParaRPr lang="en-US" sz="1300" kern="1200"/>
        </a:p>
        <a:p>
          <a:pPr marL="0" lvl="0" indent="0" algn="l" defTabSz="577850">
            <a:lnSpc>
              <a:spcPct val="100000"/>
            </a:lnSpc>
            <a:spcBef>
              <a:spcPct val="0"/>
            </a:spcBef>
            <a:spcAft>
              <a:spcPct val="35000"/>
            </a:spcAft>
            <a:buNone/>
          </a:pPr>
          <a:r>
            <a:rPr lang="fr-FR" sz="1300" kern="1200"/>
            <a:t>Mise au point d'algorithmes </a:t>
          </a:r>
          <a:endParaRPr lang="en-US" sz="1300" kern="1200"/>
        </a:p>
      </dsp:txBody>
      <dsp:txXfrm>
        <a:off x="3986624" y="2863459"/>
        <a:ext cx="2913887" cy="763111"/>
      </dsp:txXfrm>
    </dsp:sp>
    <dsp:sp modelId="{8E80E232-BF86-4BC6-BEC8-D720E0A3EAFC}">
      <dsp:nvSpPr>
        <dsp:cNvPr id="0" name=""/>
        <dsp:cNvSpPr/>
      </dsp:nvSpPr>
      <dsp:spPr>
        <a:xfrm>
          <a:off x="0" y="381734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19781-19C9-4249-86FC-3778F42D51D1}">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FDD18-BDAE-4ED7-838F-20F25C83E686}">
      <dsp:nvSpPr>
        <dsp:cNvPr id="0" name=""/>
        <dsp:cNvSpPr/>
      </dsp:nvSpPr>
      <dsp:spPr>
        <a:xfrm>
          <a:off x="881393" y="3817348"/>
          <a:ext cx="3105230"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fr-FR" sz="1900" b="1" kern="1200" dirty="0"/>
            <a:t>Implémentation et analyse des résultats </a:t>
          </a:r>
          <a:endParaRPr lang="en-US" sz="1900" b="1" kern="1200" dirty="0"/>
        </a:p>
      </dsp:txBody>
      <dsp:txXfrm>
        <a:off x="881393" y="3817348"/>
        <a:ext cx="3105230" cy="763111"/>
      </dsp:txXfrm>
    </dsp:sp>
    <dsp:sp modelId="{5D68B6B2-15DF-4364-9166-7BDCCE7DB122}">
      <dsp:nvSpPr>
        <dsp:cNvPr id="0" name=""/>
        <dsp:cNvSpPr/>
      </dsp:nvSpPr>
      <dsp:spPr>
        <a:xfrm>
          <a:off x="3986624" y="3817348"/>
          <a:ext cx="2913887"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577850">
            <a:lnSpc>
              <a:spcPct val="100000"/>
            </a:lnSpc>
            <a:spcBef>
              <a:spcPct val="0"/>
            </a:spcBef>
            <a:spcAft>
              <a:spcPct val="35000"/>
            </a:spcAft>
            <a:buNone/>
          </a:pPr>
          <a:r>
            <a:rPr lang="fr-FR" sz="1300" kern="1200"/>
            <a:t>Valider par rapport à la demande </a:t>
          </a:r>
          <a:endParaRPr lang="en-US" sz="1300" kern="1200"/>
        </a:p>
        <a:p>
          <a:pPr marL="0" lvl="0" indent="0" algn="l" defTabSz="577850">
            <a:lnSpc>
              <a:spcPct val="100000"/>
            </a:lnSpc>
            <a:spcBef>
              <a:spcPct val="0"/>
            </a:spcBef>
            <a:spcAft>
              <a:spcPct val="35000"/>
            </a:spcAft>
            <a:buNone/>
          </a:pPr>
          <a:r>
            <a:rPr lang="fr-FR" sz="1300" kern="1200"/>
            <a:t>Itérer avec le demandeur si nécessaire </a:t>
          </a:r>
          <a:endParaRPr lang="en-US" sz="1300" kern="1200"/>
        </a:p>
      </dsp:txBody>
      <dsp:txXfrm>
        <a:off x="3986624" y="3817348"/>
        <a:ext cx="2913887" cy="763111"/>
      </dsp:txXfrm>
    </dsp:sp>
    <dsp:sp modelId="{49F75BFA-5064-43D7-AEDA-908533A00A6E}">
      <dsp:nvSpPr>
        <dsp:cNvPr id="0" name=""/>
        <dsp:cNvSpPr/>
      </dsp:nvSpPr>
      <dsp:spPr>
        <a:xfrm>
          <a:off x="0" y="477123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D9AEA-6B29-470B-BAA5-E5BFF07731AA}">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EBE1B0-CE00-491B-BFF0-B82C755E5E3F}">
      <dsp:nvSpPr>
        <dsp:cNvPr id="0" name=""/>
        <dsp:cNvSpPr/>
      </dsp:nvSpPr>
      <dsp:spPr>
        <a:xfrm>
          <a:off x="881393" y="4771238"/>
          <a:ext cx="3105230"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fr-FR" sz="1900" b="1" kern="1200" dirty="0"/>
            <a:t>Déploiement des solutions </a:t>
          </a:r>
          <a:endParaRPr lang="en-US" sz="1900" b="1" kern="1200" dirty="0"/>
        </a:p>
      </dsp:txBody>
      <dsp:txXfrm>
        <a:off x="881393" y="4771238"/>
        <a:ext cx="3105230" cy="763111"/>
      </dsp:txXfrm>
    </dsp:sp>
    <dsp:sp modelId="{506674B6-9211-4092-8A2D-A75B9B60FC9E}">
      <dsp:nvSpPr>
        <dsp:cNvPr id="0" name=""/>
        <dsp:cNvSpPr/>
      </dsp:nvSpPr>
      <dsp:spPr>
        <a:xfrm>
          <a:off x="3986624" y="4771238"/>
          <a:ext cx="2913887"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577850">
            <a:lnSpc>
              <a:spcPct val="100000"/>
            </a:lnSpc>
            <a:spcBef>
              <a:spcPct val="0"/>
            </a:spcBef>
            <a:spcAft>
              <a:spcPct val="35000"/>
            </a:spcAft>
            <a:buNone/>
          </a:pPr>
          <a:r>
            <a:rPr lang="fr-FR" sz="1300" kern="1200"/>
            <a:t>Intégration logicielle</a:t>
          </a:r>
          <a:endParaRPr lang="en-US" sz="1300" kern="1200"/>
        </a:p>
      </dsp:txBody>
      <dsp:txXfrm>
        <a:off x="3986624" y="4771238"/>
        <a:ext cx="2913887" cy="7631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649EE-4D0B-4EE0-8FAF-61FCC169F347}">
      <dsp:nvSpPr>
        <dsp:cNvPr id="0" name=""/>
        <dsp:cNvSpPr/>
      </dsp:nvSpPr>
      <dsp:spPr>
        <a:xfrm>
          <a:off x="111481" y="1372078"/>
          <a:ext cx="1376351" cy="1296754"/>
        </a:xfrm>
        <a:prstGeom prst="rect">
          <a:avLst/>
        </a:prstGeom>
        <a:blipFill rotWithShape="1">
          <a:blip xmlns:r="http://schemas.openxmlformats.org/officeDocument/2006/relationships" r:embed="rId1"/>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907810F-582F-48D8-B03B-33D0C62430CB}">
      <dsp:nvSpPr>
        <dsp:cNvPr id="0" name=""/>
        <dsp:cNvSpPr/>
      </dsp:nvSpPr>
      <dsp:spPr>
        <a:xfrm>
          <a:off x="731" y="2663579"/>
          <a:ext cx="1597851" cy="6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FR" sz="2000" b="1" kern="1200" dirty="0">
              <a:solidFill>
                <a:srgbClr val="0000FF"/>
              </a:solidFill>
            </a:rPr>
            <a:t>Modélisation par Graphe </a:t>
          </a:r>
          <a:endParaRPr lang="en-US" sz="2000" kern="1200" dirty="0">
            <a:solidFill>
              <a:srgbClr val="0000FF"/>
            </a:solidFill>
          </a:endParaRPr>
        </a:p>
      </dsp:txBody>
      <dsp:txXfrm>
        <a:off x="731" y="2663579"/>
        <a:ext cx="1597851" cy="691120"/>
      </dsp:txXfrm>
    </dsp:sp>
    <dsp:sp modelId="{A80FD932-5E8D-4F98-8762-AB9A9BF980A0}">
      <dsp:nvSpPr>
        <dsp:cNvPr id="0" name=""/>
        <dsp:cNvSpPr/>
      </dsp:nvSpPr>
      <dsp:spPr>
        <a:xfrm>
          <a:off x="1878207" y="1405747"/>
          <a:ext cx="1776465" cy="1162079"/>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F0A369D-8AC6-4D27-A7D7-A23E064A763D}">
      <dsp:nvSpPr>
        <dsp:cNvPr id="0" name=""/>
        <dsp:cNvSpPr/>
      </dsp:nvSpPr>
      <dsp:spPr>
        <a:xfrm>
          <a:off x="1967513" y="2629910"/>
          <a:ext cx="1597851" cy="6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FR" sz="2000" b="1" i="0" kern="1200" dirty="0">
              <a:solidFill>
                <a:srgbClr val="FF0000"/>
              </a:solidFill>
            </a:rPr>
            <a:t>Problème d'Assignation :</a:t>
          </a:r>
          <a:endParaRPr lang="en-US" sz="2000" kern="1200" dirty="0">
            <a:solidFill>
              <a:srgbClr val="FF0000"/>
            </a:solidFill>
          </a:endParaRPr>
        </a:p>
      </dsp:txBody>
      <dsp:txXfrm>
        <a:off x="1967513" y="2629910"/>
        <a:ext cx="1597851" cy="691120"/>
      </dsp:txXfrm>
    </dsp:sp>
    <dsp:sp modelId="{4D1BA41C-26C2-4155-A7B7-C3D8A0350412}">
      <dsp:nvSpPr>
        <dsp:cNvPr id="0" name=""/>
        <dsp:cNvSpPr/>
      </dsp:nvSpPr>
      <dsp:spPr>
        <a:xfrm>
          <a:off x="6635031" y="1508636"/>
          <a:ext cx="1303003" cy="88231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8E19096-9E0C-4414-8877-E1E73D64E8F7}">
      <dsp:nvSpPr>
        <dsp:cNvPr id="0" name=""/>
        <dsp:cNvSpPr/>
      </dsp:nvSpPr>
      <dsp:spPr>
        <a:xfrm>
          <a:off x="3935027" y="2497828"/>
          <a:ext cx="6704473" cy="559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fr-FR" sz="2000" i="0" kern="1200" dirty="0"/>
            <a:t>Imaginez qu'il y ait </a:t>
          </a:r>
          <a:r>
            <a:rPr lang="fr-FR" sz="2000" b="1" i="0" kern="1200" dirty="0"/>
            <a:t>n travailleurs </a:t>
          </a:r>
          <a:r>
            <a:rPr lang="fr-FR" sz="2000" i="0" kern="1200" dirty="0"/>
            <a:t>disponibles et </a:t>
          </a:r>
          <a:r>
            <a:rPr lang="fr-FR" sz="2000" b="1" i="0" kern="1200" dirty="0"/>
            <a:t>n tâches</a:t>
          </a:r>
          <a:r>
            <a:rPr lang="fr-FR" sz="2000" i="0" kern="1200" dirty="0"/>
            <a:t> à accomplir. Chaque travailleur a une certaine compétence, et chaque tâche a une certaine exigence de compétence. </a:t>
          </a:r>
        </a:p>
        <a:p>
          <a:pPr marL="0" lvl="0" indent="0" algn="ctr" defTabSz="889000">
            <a:lnSpc>
              <a:spcPct val="100000"/>
            </a:lnSpc>
            <a:spcBef>
              <a:spcPct val="0"/>
            </a:spcBef>
            <a:spcAft>
              <a:spcPct val="35000"/>
            </a:spcAft>
            <a:buNone/>
          </a:pPr>
          <a:r>
            <a:rPr lang="fr-FR" sz="2000" b="1" i="0" kern="1200" dirty="0"/>
            <a:t>Le problème consiste à attribuer chaque travailleur exactement à une tâche de manière à minimiser le coût total ou le temps total </a:t>
          </a:r>
          <a:r>
            <a:rPr lang="fr-FR" sz="2000" i="0" kern="1200" dirty="0"/>
            <a:t>nécessaire pour terminer toutes les tâches, tout en respectant les contraintes d'attribution.</a:t>
          </a:r>
          <a:br>
            <a:rPr lang="fr-FR" sz="1800" kern="1200" dirty="0"/>
          </a:br>
          <a:endParaRPr lang="en-US" sz="1800" kern="1200" dirty="0"/>
        </a:p>
      </dsp:txBody>
      <dsp:txXfrm>
        <a:off x="3935027" y="2497828"/>
        <a:ext cx="6704473" cy="5593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A8B45-7BBA-4297-9E38-C88C5E4C2093}">
      <dsp:nvSpPr>
        <dsp:cNvPr id="0" name=""/>
        <dsp:cNvSpPr/>
      </dsp:nvSpPr>
      <dsp:spPr>
        <a:xfrm>
          <a:off x="0" y="682"/>
          <a:ext cx="6245265" cy="15965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30614-87C2-447A-85C9-1FBFD46C16DF}">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50878-2A23-408C-9FD2-E1AEA2414384}">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fr-FR" sz="2200" kern="1200" dirty="0"/>
            <a:t>Langages de programmation: python ou Matlab</a:t>
          </a:r>
          <a:endParaRPr lang="en-US" sz="2200" kern="1200" dirty="0"/>
        </a:p>
      </dsp:txBody>
      <dsp:txXfrm>
        <a:off x="1844034" y="682"/>
        <a:ext cx="4401230" cy="1596566"/>
      </dsp:txXfrm>
    </dsp:sp>
    <dsp:sp modelId="{BC308C77-869D-4249-8BBB-CB143F9E1FF2}">
      <dsp:nvSpPr>
        <dsp:cNvPr id="0" name=""/>
        <dsp:cNvSpPr/>
      </dsp:nvSpPr>
      <dsp:spPr>
        <a:xfrm>
          <a:off x="0" y="1996390"/>
          <a:ext cx="6245265" cy="15965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FEF51-2605-4725-9FC7-AE87CDF8CBA0}">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7291ED-98A8-4F13-B2CB-6E5D255D8F22}">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fr-FR" sz="2200" kern="1200" dirty="0"/>
            <a:t>Langages de modélisation: AIMMS, AMPL, </a:t>
          </a:r>
          <a:r>
            <a:rPr lang="fr-FR" sz="2200" kern="1200" dirty="0" err="1"/>
            <a:t>GAMS,Gekko</a:t>
          </a:r>
          <a:r>
            <a:rPr lang="fr-FR" sz="2200" kern="1200" dirty="0"/>
            <a:t>, </a:t>
          </a:r>
          <a:r>
            <a:rPr lang="fr-FR" sz="2200" kern="1200" dirty="0" err="1"/>
            <a:t>MathProg</a:t>
          </a:r>
          <a:r>
            <a:rPr lang="fr-FR" sz="2200" kern="1200" dirty="0"/>
            <a:t>, Mosel, and </a:t>
          </a:r>
          <a:r>
            <a:rPr lang="fr-FR" sz="2200" kern="1200" dirty="0" err="1"/>
            <a:t>OPL,</a:t>
          </a:r>
          <a:r>
            <a:rPr lang="fr-FR" sz="2200" b="1" kern="1200" dirty="0" err="1"/>
            <a:t>pyomo</a:t>
          </a:r>
          <a:r>
            <a:rPr lang="fr-FR" sz="2200" b="1" kern="1200" dirty="0"/>
            <a:t>,</a:t>
          </a:r>
          <a:r>
            <a:rPr lang="fr-FR" sz="2200" kern="1200" dirty="0"/>
            <a:t> PULP</a:t>
          </a:r>
          <a:endParaRPr lang="en-US" sz="2200" kern="1200" dirty="0"/>
        </a:p>
      </dsp:txBody>
      <dsp:txXfrm>
        <a:off x="1844034" y="1996390"/>
        <a:ext cx="4401230" cy="1596566"/>
      </dsp:txXfrm>
    </dsp:sp>
    <dsp:sp modelId="{72C8740A-03F9-49BB-B4A1-D42987EDECF4}">
      <dsp:nvSpPr>
        <dsp:cNvPr id="0" name=""/>
        <dsp:cNvSpPr/>
      </dsp:nvSpPr>
      <dsp:spPr>
        <a:xfrm>
          <a:off x="0" y="3992098"/>
          <a:ext cx="6245265" cy="15965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B00FB-15B2-45E0-ACEB-31D572810332}">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69826-2B00-4919-B390-283DF49A0BB0}">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fr-FR" sz="2200" kern="1200"/>
            <a:t>Solvers: glpk, ibm cplex, gurrobi </a:t>
          </a:r>
          <a:endParaRPr lang="en-US" sz="2200" kern="1200"/>
        </a:p>
      </dsp:txBody>
      <dsp:txXfrm>
        <a:off x="1844034" y="3992098"/>
        <a:ext cx="4401230" cy="15965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E2F5-C7FF-4F10-A03B-5D614168F065}">
      <dsp:nvSpPr>
        <dsp:cNvPr id="0" name=""/>
        <dsp:cNvSpPr/>
      </dsp:nvSpPr>
      <dsp:spPr>
        <a:xfrm>
          <a:off x="0" y="1902"/>
          <a:ext cx="10506456" cy="9644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9A95C-E236-44FD-A7B6-A5D2307E7EFA}">
      <dsp:nvSpPr>
        <dsp:cNvPr id="0" name=""/>
        <dsp:cNvSpPr/>
      </dsp:nvSpPr>
      <dsp:spPr>
        <a:xfrm>
          <a:off x="291746" y="218904"/>
          <a:ext cx="530447" cy="5304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8DADC-75CB-4733-9A1C-759523374344}">
      <dsp:nvSpPr>
        <dsp:cNvPr id="0" name=""/>
        <dsp:cNvSpPr/>
      </dsp:nvSpPr>
      <dsp:spPr>
        <a:xfrm>
          <a:off x="1113940" y="190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755650">
            <a:lnSpc>
              <a:spcPct val="90000"/>
            </a:lnSpc>
            <a:spcBef>
              <a:spcPct val="0"/>
            </a:spcBef>
            <a:spcAft>
              <a:spcPct val="35000"/>
            </a:spcAft>
            <a:buNone/>
          </a:pPr>
          <a:r>
            <a:rPr lang="fr-FR" sz="1700" b="1" kern="1200" dirty="0"/>
            <a:t>Programmation mathématique : </a:t>
          </a:r>
          <a:r>
            <a:rPr lang="fr-FR" sz="1700" kern="1200" dirty="0"/>
            <a:t>modéliser le problème de sous forme d’équation et d’inéquations  avec des variables de décision:  ex: Programmation Linéaire (PL) ,Programmation Entière (PE) ,Programmation Non Linéaire (PNL) :  </a:t>
          </a:r>
          <a:endParaRPr lang="en-US" sz="1700" kern="1200" dirty="0"/>
        </a:p>
      </dsp:txBody>
      <dsp:txXfrm>
        <a:off x="1113940" y="1902"/>
        <a:ext cx="9392515" cy="964450"/>
      </dsp:txXfrm>
    </dsp:sp>
    <dsp:sp modelId="{6E8DA0DB-2EEF-47AE-9571-78F7DB3AEAA5}">
      <dsp:nvSpPr>
        <dsp:cNvPr id="0" name=""/>
        <dsp:cNvSpPr/>
      </dsp:nvSpPr>
      <dsp:spPr>
        <a:xfrm>
          <a:off x="0" y="1207466"/>
          <a:ext cx="10506456" cy="9644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0C459-AC3D-440B-87D1-CE4AAAEA5FC6}">
      <dsp:nvSpPr>
        <dsp:cNvPr id="0" name=""/>
        <dsp:cNvSpPr/>
      </dsp:nvSpPr>
      <dsp:spPr>
        <a:xfrm>
          <a:off x="291746" y="1424467"/>
          <a:ext cx="530447" cy="5304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2E9DC-4A10-4974-9A42-CC3760EC2A26}">
      <dsp:nvSpPr>
        <dsp:cNvPr id="0" name=""/>
        <dsp:cNvSpPr/>
      </dsp:nvSpPr>
      <dsp:spPr>
        <a:xfrm>
          <a:off x="1113940" y="1207466"/>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755650">
            <a:lnSpc>
              <a:spcPct val="90000"/>
            </a:lnSpc>
            <a:spcBef>
              <a:spcPct val="0"/>
            </a:spcBef>
            <a:spcAft>
              <a:spcPct val="35000"/>
            </a:spcAft>
            <a:buNone/>
          </a:pPr>
          <a:r>
            <a:rPr lang="fr-FR" sz="1700" b="1" kern="1200"/>
            <a:t>Programmation Dynamique (PD) : </a:t>
          </a:r>
          <a:r>
            <a:rPr lang="fr-FR" sz="1700" kern="1200"/>
            <a:t>La programmation dynamique est utilisée pour modéliser des problèmes séquentiels où les décisions prises à un moment donné affectent les décisions futures: gestion, bioinformatique</a:t>
          </a:r>
          <a:endParaRPr lang="en-US" sz="1700" kern="1200"/>
        </a:p>
      </dsp:txBody>
      <dsp:txXfrm>
        <a:off x="1113940" y="1207466"/>
        <a:ext cx="9392515" cy="964450"/>
      </dsp:txXfrm>
    </dsp:sp>
    <dsp:sp modelId="{816652E3-9678-493F-B784-12B3D5642266}">
      <dsp:nvSpPr>
        <dsp:cNvPr id="0" name=""/>
        <dsp:cNvSpPr/>
      </dsp:nvSpPr>
      <dsp:spPr>
        <a:xfrm>
          <a:off x="0" y="2413029"/>
          <a:ext cx="10506456" cy="9644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2C85F-42B8-44D9-91A6-D1988E8A0CBE}">
      <dsp:nvSpPr>
        <dsp:cNvPr id="0" name=""/>
        <dsp:cNvSpPr/>
      </dsp:nvSpPr>
      <dsp:spPr>
        <a:xfrm>
          <a:off x="291746" y="2630030"/>
          <a:ext cx="530447" cy="5304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705CB-F7D0-4278-9F94-E4BBE21B10F5}">
      <dsp:nvSpPr>
        <dsp:cNvPr id="0" name=""/>
        <dsp:cNvSpPr/>
      </dsp:nvSpPr>
      <dsp:spPr>
        <a:xfrm>
          <a:off x="1113940" y="2413029"/>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755650">
            <a:lnSpc>
              <a:spcPct val="90000"/>
            </a:lnSpc>
            <a:spcBef>
              <a:spcPct val="0"/>
            </a:spcBef>
            <a:spcAft>
              <a:spcPct val="35000"/>
            </a:spcAft>
            <a:buNone/>
          </a:pPr>
          <a:r>
            <a:rPr lang="fr-FR" sz="1700" b="1" kern="1200" dirty="0"/>
            <a:t>Graphes: </a:t>
          </a:r>
          <a:r>
            <a:rPr lang="fr-FR" sz="1700" kern="1200" dirty="0"/>
            <a:t>La modélisation de graphe  est utilisée pour résoudre des problèmes liés à la circulation, au transport, aux télécommunications, etc. La modélisation de flots est un cas spécial de la modélisation de réseaux, utilisée pour résoudre des problèmes de transport de marchandises et de circulation de flux.</a:t>
          </a:r>
          <a:endParaRPr lang="en-US" sz="1700" kern="1200" dirty="0"/>
        </a:p>
      </dsp:txBody>
      <dsp:txXfrm>
        <a:off x="1113940" y="2413029"/>
        <a:ext cx="9392515" cy="964450"/>
      </dsp:txXfrm>
    </dsp:sp>
    <dsp:sp modelId="{510A2F60-0F8B-452F-9B5A-28F27E863C09}">
      <dsp:nvSpPr>
        <dsp:cNvPr id="0" name=""/>
        <dsp:cNvSpPr/>
      </dsp:nvSpPr>
      <dsp:spPr>
        <a:xfrm>
          <a:off x="0" y="3618592"/>
          <a:ext cx="10506456" cy="9644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5659A-24C7-4BF1-A4CA-0D7757E152DE}">
      <dsp:nvSpPr>
        <dsp:cNvPr id="0" name=""/>
        <dsp:cNvSpPr/>
      </dsp:nvSpPr>
      <dsp:spPr>
        <a:xfrm>
          <a:off x="291746" y="3835593"/>
          <a:ext cx="530447" cy="5304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131F3A-2719-4705-BF6C-C58FB0884CBA}">
      <dsp:nvSpPr>
        <dsp:cNvPr id="0" name=""/>
        <dsp:cNvSpPr/>
      </dsp:nvSpPr>
      <dsp:spPr>
        <a:xfrm>
          <a:off x="1113940" y="361859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755650">
            <a:lnSpc>
              <a:spcPct val="90000"/>
            </a:lnSpc>
            <a:spcBef>
              <a:spcPct val="0"/>
            </a:spcBef>
            <a:spcAft>
              <a:spcPct val="35000"/>
            </a:spcAft>
            <a:buNone/>
          </a:pPr>
          <a:r>
            <a:rPr lang="fr-FR" sz="1700" b="1" kern="1200" dirty="0"/>
            <a:t>Théorie des Jeux (TJ) : </a:t>
          </a:r>
          <a:r>
            <a:rPr lang="fr-FR" sz="1700" kern="1200" dirty="0"/>
            <a:t>La théorie des jeux est utilisée pour modéliser des situations où plusieurs parties prenantes prennent des décisions stratégiques en concurrence ou en coopération. Elle est utilisée en économie, en science politique et en jeux.</a:t>
          </a:r>
          <a:endParaRPr lang="en-US" sz="1700" kern="1200" dirty="0"/>
        </a:p>
      </dsp:txBody>
      <dsp:txXfrm>
        <a:off x="1113940" y="3618592"/>
        <a:ext cx="9392515" cy="964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2D4E6-DA7B-4A4D-A56A-198C077E6C5E}">
      <dsp:nvSpPr>
        <dsp:cNvPr id="0" name=""/>
        <dsp:cNvSpPr/>
      </dsp:nvSpPr>
      <dsp:spPr>
        <a:xfrm>
          <a:off x="0" y="475047"/>
          <a:ext cx="10506456" cy="11547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kern="1200" dirty="0"/>
            <a:t>Programmation Mathématique Multi-objectif (PMO) </a:t>
          </a:r>
          <a:r>
            <a:rPr lang="fr-FR" sz="2100" kern="1200" dirty="0"/>
            <a:t>: La PMO est utilisée lorsque le problème a plusieurs objectifs contradictoires. Elle vise à trouver un ensemble de solutions optimales qui représentent un compromis entre ces objectifs.</a:t>
          </a:r>
          <a:endParaRPr lang="en-US" sz="2100" kern="1200" dirty="0"/>
        </a:p>
      </dsp:txBody>
      <dsp:txXfrm>
        <a:off x="56372" y="531419"/>
        <a:ext cx="10393712" cy="1042045"/>
      </dsp:txXfrm>
    </dsp:sp>
    <dsp:sp modelId="{5B3D2251-1A8C-4203-97EF-0B211899B8FF}">
      <dsp:nvSpPr>
        <dsp:cNvPr id="0" name=""/>
        <dsp:cNvSpPr/>
      </dsp:nvSpPr>
      <dsp:spPr>
        <a:xfrm>
          <a:off x="0" y="1690317"/>
          <a:ext cx="10506456" cy="11547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kern="1200" dirty="0"/>
            <a:t>Simulations : </a:t>
          </a:r>
          <a:r>
            <a:rPr lang="fr-FR" sz="2100" kern="1200" dirty="0"/>
            <a:t>Les modèles de simulation sont utilisés pour modéliser des systèmes complexes où les événements se déroulent dans le temps, et où il est difficile de formuler des équations explicites. Ils sont couramment utilisés en logistique, en transport, en santé, etc.</a:t>
          </a:r>
          <a:endParaRPr lang="en-US" sz="2100" kern="1200" dirty="0"/>
        </a:p>
      </dsp:txBody>
      <dsp:txXfrm>
        <a:off x="56372" y="1746689"/>
        <a:ext cx="10393712" cy="1042045"/>
      </dsp:txXfrm>
    </dsp:sp>
    <dsp:sp modelId="{5FA42B04-B789-442E-9EAD-0E77EAE28BA7}">
      <dsp:nvSpPr>
        <dsp:cNvPr id="0" name=""/>
        <dsp:cNvSpPr/>
      </dsp:nvSpPr>
      <dsp:spPr>
        <a:xfrm>
          <a:off x="0" y="2905586"/>
          <a:ext cx="10506456" cy="115478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kern="1200" dirty="0"/>
            <a:t>Heuristiques et Métaheuristiques : </a:t>
          </a:r>
          <a:r>
            <a:rPr lang="fr-FR" sz="2100" kern="1200" dirty="0"/>
            <a:t>Plutôt que de modéliser un problème de manière exacte, les heuristiques et les métaheuristiques sont des approches qui cherchent des solutions de qualité acceptable de manière plus efficace, souvent au détriment de l'optimalité.</a:t>
          </a:r>
          <a:endParaRPr lang="en-US" sz="2100" kern="1200" dirty="0"/>
        </a:p>
      </dsp:txBody>
      <dsp:txXfrm>
        <a:off x="56372" y="2961958"/>
        <a:ext cx="10393712" cy="10420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36148-F920-4F95-A2F6-65F38B82AB1F}" type="datetimeFigureOut">
              <a:rPr lang="fr-FR" smtClean="0"/>
              <a:t>30/09/2023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2A356-0DD3-436E-8AD5-B530724427E1}" type="slidenum">
              <a:rPr lang="fr-FR" smtClean="0"/>
              <a:t>‹N°›</a:t>
            </a:fld>
            <a:endParaRPr lang="fr-FR"/>
          </a:p>
        </p:txBody>
      </p:sp>
    </p:spTree>
    <p:extLst>
      <p:ext uri="{BB962C8B-B14F-4D97-AF65-F5344CB8AC3E}">
        <p14:creationId xmlns:p14="http://schemas.microsoft.com/office/powerpoint/2010/main" val="1728792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95351D65-2BA9-4319-AEB2-3E7C3D8CACAB}"/>
              </a:ext>
            </a:extLst>
          </p:cNvPr>
          <p:cNvSpPr>
            <a:spLocks noGrp="1" noChangeArrowheads="1"/>
          </p:cNvSpPr>
          <p:nvPr>
            <p:ph type="sldNum" sz="quarter" idx="5"/>
          </p:nvPr>
        </p:nvSpPr>
        <p:spPr>
          <a:noFill/>
        </p:spPr>
        <p:txBody>
          <a:bodyPr/>
          <a:lstStyle>
            <a:lvl1pPr defTabSz="954088">
              <a:defRPr sz="2000">
                <a:solidFill>
                  <a:schemeClr val="tx1"/>
                </a:solidFill>
                <a:latin typeface="Arial" panose="020B0604020202020204" pitchFamily="34" charset="0"/>
                <a:cs typeface="Arial" panose="020B0604020202020204" pitchFamily="34" charset="0"/>
              </a:defRPr>
            </a:lvl1pPr>
            <a:lvl2pPr marL="742950" indent="-285750" defTabSz="954088">
              <a:defRPr sz="2000">
                <a:solidFill>
                  <a:schemeClr val="tx1"/>
                </a:solidFill>
                <a:latin typeface="Arial" panose="020B0604020202020204" pitchFamily="34" charset="0"/>
                <a:cs typeface="Arial" panose="020B0604020202020204" pitchFamily="34" charset="0"/>
              </a:defRPr>
            </a:lvl2pPr>
            <a:lvl3pPr marL="1143000" indent="-228600" defTabSz="954088">
              <a:defRPr sz="2000">
                <a:solidFill>
                  <a:schemeClr val="tx1"/>
                </a:solidFill>
                <a:latin typeface="Arial" panose="020B0604020202020204" pitchFamily="34" charset="0"/>
                <a:cs typeface="Arial" panose="020B0604020202020204" pitchFamily="34" charset="0"/>
              </a:defRPr>
            </a:lvl3pPr>
            <a:lvl4pPr marL="1600200" indent="-228600" defTabSz="954088">
              <a:defRPr sz="2000">
                <a:solidFill>
                  <a:schemeClr val="tx1"/>
                </a:solidFill>
                <a:latin typeface="Arial" panose="020B0604020202020204" pitchFamily="34" charset="0"/>
                <a:cs typeface="Arial" panose="020B0604020202020204" pitchFamily="34" charset="0"/>
              </a:defRPr>
            </a:lvl4pPr>
            <a:lvl5pPr marL="2057400" indent="-228600" defTabSz="954088">
              <a:defRPr sz="2000">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fld id="{E25949F0-0A39-405F-B846-792536EC7E87}" type="slidenum">
              <a:rPr lang="fr-FR" altLang="fr-FR" sz="1400">
                <a:latin typeface="Times New Roman" panose="02020603050405020304" pitchFamily="18" charset="0"/>
              </a:rPr>
              <a:pPr/>
              <a:t>3</a:t>
            </a:fld>
            <a:endParaRPr lang="fr-FR" altLang="fr-FR" sz="1400">
              <a:latin typeface="Times New Roman" panose="02020603050405020304" pitchFamily="18" charset="0"/>
            </a:endParaRPr>
          </a:p>
        </p:txBody>
      </p:sp>
      <p:sp>
        <p:nvSpPr>
          <p:cNvPr id="8195" name="Rectangle 2">
            <a:extLst>
              <a:ext uri="{FF2B5EF4-FFF2-40B4-BE49-F238E27FC236}">
                <a16:creationId xmlns:a16="http://schemas.microsoft.com/office/drawing/2014/main" id="{816266A6-9614-4D56-B1FE-EBA3E38628DA}"/>
              </a:ext>
            </a:extLst>
          </p:cNvPr>
          <p:cNvSpPr>
            <a:spLocks noGrp="1" noRot="1" noChangeAspect="1" noChangeArrowheads="1" noTextEdit="1"/>
          </p:cNvSpPr>
          <p:nvPr>
            <p:ph type="sldImg"/>
          </p:nvPr>
        </p:nvSpPr>
        <p:spPr>
          <a:xfrm>
            <a:off x="138113" y="768350"/>
            <a:ext cx="6823075" cy="3838575"/>
          </a:xfrm>
          <a:ln/>
        </p:spPr>
      </p:sp>
      <p:sp>
        <p:nvSpPr>
          <p:cNvPr id="8196" name="Rectangle 3">
            <a:extLst>
              <a:ext uri="{FF2B5EF4-FFF2-40B4-BE49-F238E27FC236}">
                <a16:creationId xmlns:a16="http://schemas.microsoft.com/office/drawing/2014/main" id="{B2806D94-9836-42C4-988F-43CA0A354F1C}"/>
              </a:ext>
            </a:extLst>
          </p:cNvPr>
          <p:cNvSpPr>
            <a:spLocks noGrp="1" noChangeArrowheads="1"/>
          </p:cNvSpPr>
          <p:nvPr>
            <p:ph type="body" idx="1"/>
          </p:nvPr>
        </p:nvSpPr>
        <p:spPr>
          <a:xfrm>
            <a:off x="946150" y="4862513"/>
            <a:ext cx="5207000" cy="4603750"/>
          </a:xfrm>
          <a:noFill/>
        </p:spPr>
        <p:txBody>
          <a:bodyPr/>
          <a:lstStyle/>
          <a:p>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E2A356-0DD3-436E-8AD5-B530724427E1}" type="slidenum">
              <a:rPr lang="fr-FR" smtClean="0"/>
              <a:t>4</a:t>
            </a:fld>
            <a:endParaRPr lang="fr-FR"/>
          </a:p>
        </p:txBody>
      </p:sp>
    </p:spTree>
    <p:extLst>
      <p:ext uri="{BB962C8B-B14F-4D97-AF65-F5344CB8AC3E}">
        <p14:creationId xmlns:p14="http://schemas.microsoft.com/office/powerpoint/2010/main" val="243413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27F49C0-43D1-4BFB-A327-840F0E2DD2CA}"/>
              </a:ext>
            </a:extLst>
          </p:cNvPr>
          <p:cNvSpPr>
            <a:spLocks noGrp="1" noChangeArrowheads="1"/>
          </p:cNvSpPr>
          <p:nvPr>
            <p:ph type="sldNum" sz="quarter" idx="5"/>
          </p:nvPr>
        </p:nvSpPr>
        <p:spPr>
          <a:noFill/>
        </p:spPr>
        <p:txBody>
          <a:bodyPr/>
          <a:lstStyle>
            <a:lvl1pPr defTabSz="954088">
              <a:defRPr sz="2000">
                <a:solidFill>
                  <a:schemeClr val="tx1"/>
                </a:solidFill>
                <a:latin typeface="Arial" panose="020B0604020202020204" pitchFamily="34" charset="0"/>
                <a:cs typeface="Arial" panose="020B0604020202020204" pitchFamily="34" charset="0"/>
              </a:defRPr>
            </a:lvl1pPr>
            <a:lvl2pPr marL="742950" indent="-285750" defTabSz="954088">
              <a:defRPr sz="2000">
                <a:solidFill>
                  <a:schemeClr val="tx1"/>
                </a:solidFill>
                <a:latin typeface="Arial" panose="020B0604020202020204" pitchFamily="34" charset="0"/>
                <a:cs typeface="Arial" panose="020B0604020202020204" pitchFamily="34" charset="0"/>
              </a:defRPr>
            </a:lvl2pPr>
            <a:lvl3pPr marL="1143000" indent="-228600" defTabSz="954088">
              <a:defRPr sz="2000">
                <a:solidFill>
                  <a:schemeClr val="tx1"/>
                </a:solidFill>
                <a:latin typeface="Arial" panose="020B0604020202020204" pitchFamily="34" charset="0"/>
                <a:cs typeface="Arial" panose="020B0604020202020204" pitchFamily="34" charset="0"/>
              </a:defRPr>
            </a:lvl3pPr>
            <a:lvl4pPr marL="1600200" indent="-228600" defTabSz="954088">
              <a:defRPr sz="2000">
                <a:solidFill>
                  <a:schemeClr val="tx1"/>
                </a:solidFill>
                <a:latin typeface="Arial" panose="020B0604020202020204" pitchFamily="34" charset="0"/>
                <a:cs typeface="Arial" panose="020B0604020202020204" pitchFamily="34" charset="0"/>
              </a:defRPr>
            </a:lvl4pPr>
            <a:lvl5pPr marL="2057400" indent="-228600" defTabSz="954088">
              <a:defRPr sz="2000">
                <a:solidFill>
                  <a:schemeClr val="tx1"/>
                </a:solidFill>
                <a:latin typeface="Arial" panose="020B0604020202020204" pitchFamily="34" charset="0"/>
                <a:cs typeface="Arial" panose="020B0604020202020204" pitchFamily="34" charset="0"/>
              </a:defRPr>
            </a:lvl5pPr>
            <a:lvl6pPr marL="25146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defTabSz="954088"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fld id="{CF99F12D-A0D9-4BED-96ED-FB93110D6628}" type="slidenum">
              <a:rPr lang="fr-FR" altLang="fr-FR" sz="1400">
                <a:latin typeface="Times New Roman" panose="02020603050405020304" pitchFamily="18" charset="0"/>
              </a:rPr>
              <a:pPr/>
              <a:t>7</a:t>
            </a:fld>
            <a:endParaRPr lang="fr-FR" altLang="fr-FR" sz="1400">
              <a:latin typeface="Times New Roman" panose="02020603050405020304" pitchFamily="18" charset="0"/>
            </a:endParaRPr>
          </a:p>
        </p:txBody>
      </p:sp>
      <p:sp>
        <p:nvSpPr>
          <p:cNvPr id="11267" name="Rectangle 2">
            <a:extLst>
              <a:ext uri="{FF2B5EF4-FFF2-40B4-BE49-F238E27FC236}">
                <a16:creationId xmlns:a16="http://schemas.microsoft.com/office/drawing/2014/main" id="{2B62E7CB-AB6D-414E-9F2C-98C9200307E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7BC434CC-F4F7-4922-B03D-5D28DEA70655}"/>
              </a:ext>
            </a:extLst>
          </p:cNvPr>
          <p:cNvSpPr>
            <a:spLocks noGrp="1" noChangeArrowheads="1"/>
          </p:cNvSpPr>
          <p:nvPr>
            <p:ph type="body" idx="1"/>
          </p:nvPr>
        </p:nvSpPr>
        <p:spPr>
          <a:noFill/>
        </p:spPr>
        <p:txBody>
          <a:bodyPr/>
          <a:lstStyle/>
          <a:p>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effectLst/>
                <a:latin typeface="Söhne"/>
              </a:rPr>
              <a:t>Limites et Défis de la Recherche Opérationnelle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0E2A356-0DD3-436E-8AD5-B530724427E1}" type="slidenum">
              <a:rPr lang="fr-FR" smtClean="0"/>
              <a:t>24</a:t>
            </a:fld>
            <a:endParaRPr lang="fr-FR"/>
          </a:p>
        </p:txBody>
      </p:sp>
    </p:spTree>
    <p:extLst>
      <p:ext uri="{BB962C8B-B14F-4D97-AF65-F5344CB8AC3E}">
        <p14:creationId xmlns:p14="http://schemas.microsoft.com/office/powerpoint/2010/main" val="1772370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F2F22-D5ED-4F82-81EF-7C65956BBF5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72274BE-1D10-42CD-94E1-43F8D686E0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C022AE8-40E4-43B3-9BC8-88913CCD08AD}"/>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5" name="Espace réservé du pied de page 4">
            <a:extLst>
              <a:ext uri="{FF2B5EF4-FFF2-40B4-BE49-F238E27FC236}">
                <a16:creationId xmlns:a16="http://schemas.microsoft.com/office/drawing/2014/main" id="{7DE69E6C-D552-40E0-9CD7-CF85A51AEB0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024E0D-43CE-4FA1-B766-23DA4B5A57DF}"/>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1683994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E72750-4264-482F-BC4D-38607DC331F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8431594-6D31-4BE4-B644-BF5B64EE1F2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1B192E5-9F97-4746-86DD-B4692CB013FF}"/>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5" name="Espace réservé du pied de page 4">
            <a:extLst>
              <a:ext uri="{FF2B5EF4-FFF2-40B4-BE49-F238E27FC236}">
                <a16:creationId xmlns:a16="http://schemas.microsoft.com/office/drawing/2014/main" id="{6E51F509-491D-464A-8A2B-BB37E34DED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BBAB689-FA6D-4D4E-A471-23E4C4A994C1}"/>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378177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07956C4-E5ED-4392-A2A9-76DA628E3EE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CD43677-CC21-42C5-94A8-C7DEA44D209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7340B7-1C37-41E3-8895-5735AD50CCBF}"/>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5" name="Espace réservé du pied de page 4">
            <a:extLst>
              <a:ext uri="{FF2B5EF4-FFF2-40B4-BE49-F238E27FC236}">
                <a16:creationId xmlns:a16="http://schemas.microsoft.com/office/drawing/2014/main" id="{A43CF169-2BB9-4961-B1CF-41E3A72A06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14B6D9-5C1B-412A-8F84-E47EF208CEF7}"/>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404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92695-F034-4F10-B3BE-88A1BFB8CA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AACA05B-A67A-4AA1-8BB6-6EAC0FE8434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E66289-A0A4-4D05-B727-7D07E5D851AF}"/>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5" name="Espace réservé du pied de page 4">
            <a:extLst>
              <a:ext uri="{FF2B5EF4-FFF2-40B4-BE49-F238E27FC236}">
                <a16:creationId xmlns:a16="http://schemas.microsoft.com/office/drawing/2014/main" id="{607AA7A2-FEF4-49C6-B08C-FD706B0D14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86D0DB-839F-4DEA-83E3-EC819804C976}"/>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358813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C3D7E-68B6-4FB2-BDAB-C530F7F7E5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E5A3DC8-3879-40CC-9121-7D891B651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03981AD-1FFE-4F30-BFB3-C854BAA105EF}"/>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5" name="Espace réservé du pied de page 4">
            <a:extLst>
              <a:ext uri="{FF2B5EF4-FFF2-40B4-BE49-F238E27FC236}">
                <a16:creationId xmlns:a16="http://schemas.microsoft.com/office/drawing/2014/main" id="{C0F6B284-2D46-4F36-9E21-7AED599371E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6FC285-CA6F-4B02-870C-942A1A7020D2}"/>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318778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867474-D250-41B9-B136-07CD7688947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84CAEC2-A9CD-41F6-A243-B85653E3FE0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EE655F9-9999-4A93-B874-2FFCE51EB45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70F9365-C6AB-4B8D-B4AB-B44834227B7B}"/>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6" name="Espace réservé du pied de page 5">
            <a:extLst>
              <a:ext uri="{FF2B5EF4-FFF2-40B4-BE49-F238E27FC236}">
                <a16:creationId xmlns:a16="http://schemas.microsoft.com/office/drawing/2014/main" id="{D9AF1301-304C-42C5-BF32-AE3AEA93BC9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6175AA0-A10B-4EF6-A15C-A2B80F1F9C40}"/>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414179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AA467-88E8-46D6-B8D9-A95C47CC7A8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C0CB4B7-7712-47EE-A2E5-CE571DCCE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D929333-5CEC-4D62-AE63-BFA3E98BE2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F4A53B9-10EE-45C4-90AA-F92BA6451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51E35BC-7ECF-40DB-9776-8F453F82199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D0AFB20-9572-4D0E-B4AA-19C5D9AEDA47}"/>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8" name="Espace réservé du pied de page 7">
            <a:extLst>
              <a:ext uri="{FF2B5EF4-FFF2-40B4-BE49-F238E27FC236}">
                <a16:creationId xmlns:a16="http://schemas.microsoft.com/office/drawing/2014/main" id="{8BCA22B1-529C-4DF4-B223-0C8BD1A9A65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537AAD1-688E-4762-9407-B660360AEB44}"/>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285131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B60540-F879-4068-B6EE-D8F1F043E8D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BD0C43F-4ED2-4823-9F60-09EBC15738E7}"/>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4" name="Espace réservé du pied de page 3">
            <a:extLst>
              <a:ext uri="{FF2B5EF4-FFF2-40B4-BE49-F238E27FC236}">
                <a16:creationId xmlns:a16="http://schemas.microsoft.com/office/drawing/2014/main" id="{864E53BF-A651-4945-8B8B-017949970FF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F80373F-502A-4718-AB2E-6E13131108F8}"/>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307048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89317D2-1013-4134-B224-249B606AAA6E}"/>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3" name="Espace réservé du pied de page 2">
            <a:extLst>
              <a:ext uri="{FF2B5EF4-FFF2-40B4-BE49-F238E27FC236}">
                <a16:creationId xmlns:a16="http://schemas.microsoft.com/office/drawing/2014/main" id="{CEFFC075-2524-46F7-9026-13D1EE59720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AE9FA02-54A5-49A0-9DDB-3B6AE3E36E58}"/>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105132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8DC8E-304F-47C6-91E7-8EDD8C63BD1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5DCED7A-D0E4-4921-8FD1-A5F25C501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81F22AD-A04E-4335-B5B4-8F50CE55F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67B8F1F-8B53-41D0-BB46-2DA51995692F}"/>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6" name="Espace réservé du pied de page 5">
            <a:extLst>
              <a:ext uri="{FF2B5EF4-FFF2-40B4-BE49-F238E27FC236}">
                <a16:creationId xmlns:a16="http://schemas.microsoft.com/office/drawing/2014/main" id="{3902D641-D13D-4AAF-BBAE-D213082280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F0BA308-96F9-4572-B8BC-83D2F81CC5BD}"/>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1090353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05ED0-9D50-497A-831B-BA6411B7AAD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9CB229A-8DB6-41F1-9169-92AE65BB89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47997D-AE5D-41E7-9018-CB62A3473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C4CABC-74C3-4062-B392-E1ACE6A62E22}"/>
              </a:ext>
            </a:extLst>
          </p:cNvPr>
          <p:cNvSpPr>
            <a:spLocks noGrp="1"/>
          </p:cNvSpPr>
          <p:nvPr>
            <p:ph type="dt" sz="half" idx="10"/>
          </p:nvPr>
        </p:nvSpPr>
        <p:spPr/>
        <p:txBody>
          <a:bodyPr/>
          <a:lstStyle/>
          <a:p>
            <a:fld id="{3B461243-7351-45D7-B86E-A199FA6FEE09}" type="datetimeFigureOut">
              <a:rPr lang="fr-FR" smtClean="0"/>
              <a:t>30/09/2023</a:t>
            </a:fld>
            <a:endParaRPr lang="fr-FR"/>
          </a:p>
        </p:txBody>
      </p:sp>
      <p:sp>
        <p:nvSpPr>
          <p:cNvPr id="6" name="Espace réservé du pied de page 5">
            <a:extLst>
              <a:ext uri="{FF2B5EF4-FFF2-40B4-BE49-F238E27FC236}">
                <a16:creationId xmlns:a16="http://schemas.microsoft.com/office/drawing/2014/main" id="{D19C03CC-C9DC-402B-AEF1-159BF31A65E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4C97F21-DF50-4473-803C-231889BD3ED0}"/>
              </a:ext>
            </a:extLst>
          </p:cNvPr>
          <p:cNvSpPr>
            <a:spLocks noGrp="1"/>
          </p:cNvSpPr>
          <p:nvPr>
            <p:ph type="sldNum" sz="quarter" idx="12"/>
          </p:nvPr>
        </p:nvSpPr>
        <p:spPr/>
        <p:txBody>
          <a:bodyPr/>
          <a:lstStyle/>
          <a:p>
            <a:fld id="{1639581A-6F77-47E3-AB6B-AA9C6044DFD2}" type="slidenum">
              <a:rPr lang="fr-FR" smtClean="0"/>
              <a:t>‹N°›</a:t>
            </a:fld>
            <a:endParaRPr lang="fr-FR"/>
          </a:p>
        </p:txBody>
      </p:sp>
    </p:spTree>
    <p:extLst>
      <p:ext uri="{BB962C8B-B14F-4D97-AF65-F5344CB8AC3E}">
        <p14:creationId xmlns:p14="http://schemas.microsoft.com/office/powerpoint/2010/main" val="427530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131F49-5CD1-4841-93E4-76F056901A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2DF990F-E833-43E4-B5CB-58B122944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79694D5-4559-4D29-B1CD-B17AE1DE9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61243-7351-45D7-B86E-A199FA6FEE09}" type="datetimeFigureOut">
              <a:rPr lang="fr-FR" smtClean="0"/>
              <a:t>30/09/2023</a:t>
            </a:fld>
            <a:endParaRPr lang="fr-FR"/>
          </a:p>
        </p:txBody>
      </p:sp>
      <p:sp>
        <p:nvSpPr>
          <p:cNvPr id="5" name="Espace réservé du pied de page 4">
            <a:extLst>
              <a:ext uri="{FF2B5EF4-FFF2-40B4-BE49-F238E27FC236}">
                <a16:creationId xmlns:a16="http://schemas.microsoft.com/office/drawing/2014/main" id="{CBF3C3A3-007F-4A74-8E0B-2880556B15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B930FD1-70BC-4F6B-9E35-789A00345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9581A-6F77-47E3-AB6B-AA9C6044DFD2}" type="slidenum">
              <a:rPr lang="fr-FR" smtClean="0"/>
              <a:t>‹N°›</a:t>
            </a:fld>
            <a:endParaRPr lang="fr-FR"/>
          </a:p>
        </p:txBody>
      </p:sp>
    </p:spTree>
    <p:extLst>
      <p:ext uri="{BB962C8B-B14F-4D97-AF65-F5344CB8AC3E}">
        <p14:creationId xmlns:p14="http://schemas.microsoft.com/office/powerpoint/2010/main" val="257925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BA4F15-4C36-4898-83AD-E5B8B6465381}"/>
              </a:ext>
            </a:extLst>
          </p:cNvPr>
          <p:cNvSpPr>
            <a:spLocks noGrp="1"/>
          </p:cNvSpPr>
          <p:nvPr>
            <p:ph type="ctrTitle"/>
          </p:nvPr>
        </p:nvSpPr>
        <p:spPr>
          <a:xfrm>
            <a:off x="844826" y="1818103"/>
            <a:ext cx="10012018" cy="2387600"/>
          </a:xfrm>
        </p:spPr>
        <p:txBody>
          <a:bodyPr>
            <a:normAutofit fontScale="90000"/>
          </a:bodyPr>
          <a:lstStyle/>
          <a:p>
            <a:r>
              <a:rPr lang="fr-FR" b="1" dirty="0"/>
              <a:t>Advanced Operations </a:t>
            </a:r>
            <a:r>
              <a:rPr lang="fr-FR" b="1" dirty="0" err="1"/>
              <a:t>Research</a:t>
            </a:r>
            <a:br>
              <a:rPr lang="fr-FR" b="1" dirty="0"/>
            </a:br>
            <a:r>
              <a:rPr lang="fr-FR" b="1" dirty="0"/>
              <a:t>Recherche Opérationnelle Avancée (AOR)</a:t>
            </a:r>
          </a:p>
        </p:txBody>
      </p:sp>
      <p:sp>
        <p:nvSpPr>
          <p:cNvPr id="3" name="Sous-titre 2">
            <a:extLst>
              <a:ext uri="{FF2B5EF4-FFF2-40B4-BE49-F238E27FC236}">
                <a16:creationId xmlns:a16="http://schemas.microsoft.com/office/drawing/2014/main" id="{9C16613D-806F-41CE-897A-4B49D69158B0}"/>
              </a:ext>
            </a:extLst>
          </p:cNvPr>
          <p:cNvSpPr>
            <a:spLocks noGrp="1"/>
          </p:cNvSpPr>
          <p:nvPr>
            <p:ph type="subTitle" idx="1"/>
          </p:nvPr>
        </p:nvSpPr>
        <p:spPr>
          <a:xfrm>
            <a:off x="1480008" y="4387230"/>
            <a:ext cx="9144000" cy="1655762"/>
          </a:xfrm>
        </p:spPr>
        <p:txBody>
          <a:bodyPr>
            <a:normAutofit lnSpcReduction="10000"/>
          </a:bodyPr>
          <a:lstStyle/>
          <a:p>
            <a:r>
              <a:rPr lang="fr-FR" dirty="0"/>
              <a:t>1ère année Master  SDIA</a:t>
            </a:r>
          </a:p>
          <a:p>
            <a:r>
              <a:rPr lang="fr-FR" dirty="0"/>
              <a:t>2023/2024</a:t>
            </a:r>
          </a:p>
          <a:p>
            <a:r>
              <a:rPr lang="fr-FR" dirty="0"/>
              <a:t>Enseignant Prof. Layeb Abdesslem</a:t>
            </a:r>
          </a:p>
          <a:p>
            <a:r>
              <a:rPr lang="fr-FR" dirty="0"/>
              <a:t>abdesslem.layeb@univ-constantine.dz</a:t>
            </a:r>
          </a:p>
        </p:txBody>
      </p:sp>
      <p:pic>
        <p:nvPicPr>
          <p:cNvPr id="4" name="Image 3">
            <a:extLst>
              <a:ext uri="{FF2B5EF4-FFF2-40B4-BE49-F238E27FC236}">
                <a16:creationId xmlns:a16="http://schemas.microsoft.com/office/drawing/2014/main" id="{04AFEEFA-DB27-4354-9AA2-D103BB36A7A0}"/>
              </a:ext>
            </a:extLst>
          </p:cNvPr>
          <p:cNvPicPr>
            <a:picLocks noChangeAspect="1"/>
          </p:cNvPicPr>
          <p:nvPr/>
        </p:nvPicPr>
        <p:blipFill>
          <a:blip r:embed="rId2"/>
          <a:stretch>
            <a:fillRect/>
          </a:stretch>
        </p:blipFill>
        <p:spPr>
          <a:xfrm>
            <a:off x="947879" y="163704"/>
            <a:ext cx="1337133" cy="1254210"/>
          </a:xfrm>
          <a:prstGeom prst="rect">
            <a:avLst/>
          </a:prstGeom>
        </p:spPr>
      </p:pic>
      <p:pic>
        <p:nvPicPr>
          <p:cNvPr id="5" name="Image 4">
            <a:extLst>
              <a:ext uri="{FF2B5EF4-FFF2-40B4-BE49-F238E27FC236}">
                <a16:creationId xmlns:a16="http://schemas.microsoft.com/office/drawing/2014/main" id="{52BC50C7-09CA-4A38-B304-5C46E101435F}"/>
              </a:ext>
            </a:extLst>
          </p:cNvPr>
          <p:cNvPicPr>
            <a:picLocks noChangeAspect="1"/>
          </p:cNvPicPr>
          <p:nvPr/>
        </p:nvPicPr>
        <p:blipFill>
          <a:blip r:embed="rId3"/>
          <a:stretch>
            <a:fillRect/>
          </a:stretch>
        </p:blipFill>
        <p:spPr>
          <a:xfrm>
            <a:off x="9394372" y="284610"/>
            <a:ext cx="2085013" cy="1060796"/>
          </a:xfrm>
          <a:prstGeom prst="rect">
            <a:avLst/>
          </a:prstGeom>
        </p:spPr>
      </p:pic>
      <p:pic>
        <p:nvPicPr>
          <p:cNvPr id="6" name="Image 5">
            <a:extLst>
              <a:ext uri="{FF2B5EF4-FFF2-40B4-BE49-F238E27FC236}">
                <a16:creationId xmlns:a16="http://schemas.microsoft.com/office/drawing/2014/main" id="{361CC8D6-D183-4E75-B956-9B76AC1FB995}"/>
              </a:ext>
            </a:extLst>
          </p:cNvPr>
          <p:cNvPicPr>
            <a:picLocks noChangeAspect="1"/>
          </p:cNvPicPr>
          <p:nvPr/>
        </p:nvPicPr>
        <p:blipFill>
          <a:blip r:embed="rId4"/>
          <a:stretch>
            <a:fillRect/>
          </a:stretch>
        </p:blipFill>
        <p:spPr>
          <a:xfrm>
            <a:off x="4184373" y="187903"/>
            <a:ext cx="4032331" cy="1777569"/>
          </a:xfrm>
          <a:prstGeom prst="rect">
            <a:avLst/>
          </a:prstGeom>
        </p:spPr>
      </p:pic>
    </p:spTree>
    <p:extLst>
      <p:ext uri="{BB962C8B-B14F-4D97-AF65-F5344CB8AC3E}">
        <p14:creationId xmlns:p14="http://schemas.microsoft.com/office/powerpoint/2010/main" val="69759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F74732-24C2-488C-AEF1-0023A6CC5961}"/>
              </a:ext>
            </a:extLst>
          </p:cNvPr>
          <p:cNvSpPr>
            <a:spLocks noGrp="1"/>
          </p:cNvSpPr>
          <p:nvPr>
            <p:ph type="title"/>
          </p:nvPr>
        </p:nvSpPr>
        <p:spPr>
          <a:xfrm>
            <a:off x="907774" y="152745"/>
            <a:ext cx="10515600" cy="1325563"/>
          </a:xfrm>
        </p:spPr>
        <p:txBody>
          <a:bodyPr/>
          <a:lstStyle/>
          <a:p>
            <a:r>
              <a:rPr lang="fr-FR" b="1" dirty="0"/>
              <a:t>Les outils utilisés en RO</a:t>
            </a:r>
          </a:p>
        </p:txBody>
      </p:sp>
      <p:sp>
        <p:nvSpPr>
          <p:cNvPr id="3" name="Espace réservé du contenu 2">
            <a:extLst>
              <a:ext uri="{FF2B5EF4-FFF2-40B4-BE49-F238E27FC236}">
                <a16:creationId xmlns:a16="http://schemas.microsoft.com/office/drawing/2014/main" id="{C57CC87E-4162-437E-9618-C19257423B37}"/>
              </a:ext>
            </a:extLst>
          </p:cNvPr>
          <p:cNvSpPr>
            <a:spLocks noGrp="1"/>
          </p:cNvSpPr>
          <p:nvPr>
            <p:ph idx="1"/>
          </p:nvPr>
        </p:nvSpPr>
        <p:spPr>
          <a:xfrm>
            <a:off x="838200" y="1490870"/>
            <a:ext cx="10515600" cy="5002005"/>
          </a:xfrm>
        </p:spPr>
        <p:txBody>
          <a:bodyPr>
            <a:normAutofit fontScale="85000" lnSpcReduction="20000"/>
          </a:bodyPr>
          <a:lstStyle/>
          <a:p>
            <a:pPr marL="0" indent="0">
              <a:buNone/>
            </a:pPr>
            <a:r>
              <a:rPr lang="fr-FR" dirty="0"/>
              <a:t>Il existe de nombreux outils logiciels disponibles commercialement ou libres pour résoudre des problèmes précis ou des problèmes plus généraux. </a:t>
            </a:r>
          </a:p>
          <a:p>
            <a:r>
              <a:rPr lang="fr-FR" dirty="0"/>
              <a:t> </a:t>
            </a:r>
            <a:r>
              <a:rPr lang="fr-FR" b="1" dirty="0"/>
              <a:t>Logiciels d'optimisation (interactif ou modeleur)</a:t>
            </a:r>
            <a:r>
              <a:rPr lang="fr-FR" dirty="0"/>
              <a:t> </a:t>
            </a:r>
          </a:p>
          <a:p>
            <a:pPr lvl="1"/>
            <a:r>
              <a:rPr lang="fr-FR" dirty="0"/>
              <a:t>Solveur linéaire (</a:t>
            </a:r>
            <a:r>
              <a:rPr lang="fr-FR" dirty="0" err="1"/>
              <a:t>cplex</a:t>
            </a:r>
            <a:r>
              <a:rPr lang="fr-FR" dirty="0"/>
              <a:t>, LP de Coin-OR, </a:t>
            </a:r>
            <a:r>
              <a:rPr lang="fr-FR" dirty="0" err="1"/>
              <a:t>xpress</a:t>
            </a:r>
            <a:r>
              <a:rPr lang="fr-FR" dirty="0"/>
              <a:t>, </a:t>
            </a:r>
            <a:r>
              <a:rPr lang="fr-FR" dirty="0" err="1"/>
              <a:t>glpk</a:t>
            </a:r>
            <a:r>
              <a:rPr lang="fr-FR" dirty="0"/>
              <a:t>, </a:t>
            </a:r>
            <a:r>
              <a:rPr lang="fr-FR" dirty="0" err="1"/>
              <a:t>gurobi</a:t>
            </a:r>
            <a:r>
              <a:rPr lang="fr-FR" dirty="0"/>
              <a:t>, </a:t>
            </a:r>
            <a:r>
              <a:rPr lang="fr-FR" dirty="0" err="1"/>
              <a:t>excel</a:t>
            </a:r>
            <a:r>
              <a:rPr lang="fr-FR" dirty="0"/>
              <a:t>...) </a:t>
            </a:r>
          </a:p>
          <a:p>
            <a:pPr lvl="1"/>
            <a:r>
              <a:rPr lang="fr-FR" dirty="0"/>
              <a:t>Solveur entier (</a:t>
            </a:r>
            <a:r>
              <a:rPr lang="fr-FR" dirty="0" err="1"/>
              <a:t>cplex</a:t>
            </a:r>
            <a:r>
              <a:rPr lang="fr-FR" dirty="0"/>
              <a:t>, </a:t>
            </a:r>
            <a:r>
              <a:rPr lang="fr-FR" dirty="0" err="1"/>
              <a:t>xpress</a:t>
            </a:r>
            <a:r>
              <a:rPr lang="fr-FR" dirty="0"/>
              <a:t>, </a:t>
            </a:r>
            <a:r>
              <a:rPr lang="fr-FR" dirty="0" err="1"/>
              <a:t>glpk</a:t>
            </a:r>
            <a:r>
              <a:rPr lang="fr-FR" dirty="0"/>
              <a:t>, </a:t>
            </a:r>
            <a:r>
              <a:rPr lang="fr-FR" dirty="0" err="1"/>
              <a:t>gurobi</a:t>
            </a:r>
            <a:r>
              <a:rPr lang="fr-FR" dirty="0"/>
              <a:t>,...)</a:t>
            </a:r>
          </a:p>
          <a:p>
            <a:pPr lvl="1"/>
            <a:r>
              <a:rPr lang="fr-FR" dirty="0"/>
              <a:t>Solveur quadratique (</a:t>
            </a:r>
            <a:r>
              <a:rPr lang="fr-FR" dirty="0" err="1"/>
              <a:t>cplex</a:t>
            </a:r>
            <a:r>
              <a:rPr lang="fr-FR" dirty="0"/>
              <a:t>, </a:t>
            </a:r>
            <a:r>
              <a:rPr lang="fr-FR" dirty="0" err="1"/>
              <a:t>xpress</a:t>
            </a:r>
            <a:r>
              <a:rPr lang="fr-FR" dirty="0"/>
              <a:t>) </a:t>
            </a:r>
          </a:p>
          <a:p>
            <a:pPr lvl="1"/>
            <a:r>
              <a:rPr lang="fr-FR" dirty="0"/>
              <a:t>Solveur continu, solveur pour programme semi-déni,... </a:t>
            </a:r>
          </a:p>
          <a:p>
            <a:r>
              <a:rPr lang="fr-FR" b="1" dirty="0"/>
              <a:t>Logiciel de simulation Système de le d'attente </a:t>
            </a:r>
            <a:r>
              <a:rPr lang="fr-FR" dirty="0"/>
              <a:t>(</a:t>
            </a:r>
            <a:r>
              <a:rPr lang="fr-FR" dirty="0" err="1"/>
              <a:t>qnap</a:t>
            </a:r>
            <a:r>
              <a:rPr lang="fr-FR" dirty="0"/>
              <a:t>, simula,...)</a:t>
            </a:r>
          </a:p>
          <a:p>
            <a:r>
              <a:rPr lang="fr-FR" b="1" dirty="0"/>
              <a:t>Logiciel d'aide à la décision : </a:t>
            </a:r>
          </a:p>
          <a:p>
            <a:pPr lvl="1"/>
            <a:r>
              <a:rPr lang="fr-FR" dirty="0"/>
              <a:t>Outils à interface graphique de planification; Outils d'analyse des problèmes…,</a:t>
            </a:r>
          </a:p>
          <a:p>
            <a:r>
              <a:rPr lang="fr-FR" b="1" dirty="0"/>
              <a:t>Des API</a:t>
            </a:r>
            <a:r>
              <a:rPr lang="fr-FR" dirty="0"/>
              <a:t> (souvent C++ , java ou python ) d'algorithmes et de Structures de données </a:t>
            </a:r>
          </a:p>
          <a:p>
            <a:pPr lvl="1"/>
            <a:r>
              <a:rPr lang="fr-FR" dirty="0"/>
              <a:t>Algo de graphes : boost, </a:t>
            </a:r>
            <a:r>
              <a:rPr lang="fr-FR" dirty="0" err="1"/>
              <a:t>lemon</a:t>
            </a:r>
            <a:r>
              <a:rPr lang="fr-FR" dirty="0"/>
              <a:t>,... </a:t>
            </a:r>
          </a:p>
          <a:p>
            <a:pPr lvl="1"/>
            <a:r>
              <a:rPr lang="fr-FR" dirty="0"/>
              <a:t>Des </a:t>
            </a:r>
            <a:r>
              <a:rPr lang="fr-FR" dirty="0" err="1"/>
              <a:t>frameworks</a:t>
            </a:r>
            <a:r>
              <a:rPr lang="fr-FR" dirty="0"/>
              <a:t> permettant d'utiliser les solveurs dans un </a:t>
            </a:r>
            <a:r>
              <a:rPr lang="fr-FR" dirty="0" err="1"/>
              <a:t>processurs</a:t>
            </a:r>
            <a:r>
              <a:rPr lang="fr-FR" dirty="0"/>
              <a:t> algorithmiques plus complexes. Par exemple les méthodes de coupes ou de générations de colonnes : </a:t>
            </a:r>
            <a:r>
              <a:rPr lang="fr-FR" dirty="0" err="1"/>
              <a:t>Scip</a:t>
            </a:r>
            <a:r>
              <a:rPr lang="fr-FR" dirty="0"/>
              <a:t> (c++), </a:t>
            </a:r>
            <a:r>
              <a:rPr lang="fr-FR" dirty="0" err="1"/>
              <a:t>pyomo</a:t>
            </a:r>
            <a:r>
              <a:rPr lang="fr-FR" dirty="0"/>
              <a:t> (python)</a:t>
            </a:r>
          </a:p>
        </p:txBody>
      </p:sp>
    </p:spTree>
    <p:extLst>
      <p:ext uri="{BB962C8B-B14F-4D97-AF65-F5344CB8AC3E}">
        <p14:creationId xmlns:p14="http://schemas.microsoft.com/office/powerpoint/2010/main" val="346601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722309-1CDF-41D7-B5BE-395CD9670AB6}"/>
              </a:ext>
            </a:extLst>
          </p:cNvPr>
          <p:cNvSpPr>
            <a:spLocks noGrp="1"/>
          </p:cNvSpPr>
          <p:nvPr>
            <p:ph type="title"/>
          </p:nvPr>
        </p:nvSpPr>
        <p:spPr>
          <a:xfrm>
            <a:off x="838200" y="285613"/>
            <a:ext cx="10515600" cy="996536"/>
          </a:xfrm>
        </p:spPr>
        <p:txBody>
          <a:bodyPr/>
          <a:lstStyle/>
          <a:p>
            <a:r>
              <a:rPr lang="fr-FR" b="1" dirty="0"/>
              <a:t>Types de Modélisation en RO</a:t>
            </a:r>
            <a:endParaRPr lang="fr-FR" dirty="0"/>
          </a:p>
        </p:txBody>
      </p:sp>
      <p:sp>
        <p:nvSpPr>
          <p:cNvPr id="3" name="Espace réservé du contenu 2">
            <a:extLst>
              <a:ext uri="{FF2B5EF4-FFF2-40B4-BE49-F238E27FC236}">
                <a16:creationId xmlns:a16="http://schemas.microsoft.com/office/drawing/2014/main" id="{A753F994-F2FE-4F56-803A-16B4333018D2}"/>
              </a:ext>
            </a:extLst>
          </p:cNvPr>
          <p:cNvSpPr>
            <a:spLocks noGrp="1"/>
          </p:cNvSpPr>
          <p:nvPr>
            <p:ph idx="1"/>
          </p:nvPr>
        </p:nvSpPr>
        <p:spPr>
          <a:xfrm>
            <a:off x="838200" y="1282150"/>
            <a:ext cx="10641496" cy="5377068"/>
          </a:xfrm>
        </p:spPr>
        <p:txBody>
          <a:bodyPr>
            <a:normAutofit fontScale="40000" lnSpcReduction="20000"/>
          </a:bodyPr>
          <a:lstStyle/>
          <a:p>
            <a:pPr marL="0" indent="0" algn="l">
              <a:buNone/>
            </a:pPr>
            <a:r>
              <a:rPr lang="fr-FR" sz="5500" b="0" i="0" dirty="0">
                <a:effectLst/>
              </a:rPr>
              <a:t>La recherche opérationnelle (RO) utilise diverses techniques de modélisation pour résoudre des problèmes complexes de prise de décision. Voici quelques-uns des types de modélisation couramment utilisés en RO :</a:t>
            </a:r>
          </a:p>
          <a:p>
            <a:pPr algn="l">
              <a:buFont typeface="Wingdings" panose="05000000000000000000" pitchFamily="2" charset="2"/>
              <a:buChar char="q"/>
            </a:pPr>
            <a:r>
              <a:rPr lang="fr-FR" sz="4900" b="1" i="0" dirty="0">
                <a:solidFill>
                  <a:srgbClr val="0000FF"/>
                </a:solidFill>
                <a:effectLst/>
              </a:rPr>
              <a:t>Modélisation mathématique</a:t>
            </a:r>
            <a:r>
              <a:rPr lang="fr-FR" sz="4900" b="0" i="0" dirty="0">
                <a:solidFill>
                  <a:srgbClr val="0000FF"/>
                </a:solidFill>
                <a:effectLst/>
              </a:rPr>
              <a:t> :</a:t>
            </a:r>
          </a:p>
          <a:p>
            <a:pPr lvl="1" algn="l">
              <a:buFont typeface="Wingdings" panose="05000000000000000000" pitchFamily="2" charset="2"/>
              <a:buChar char="q"/>
            </a:pPr>
            <a:r>
              <a:rPr lang="fr-FR" sz="4900" b="1" i="0" dirty="0">
                <a:effectLst/>
              </a:rPr>
              <a:t>Programmation linéaire</a:t>
            </a:r>
            <a:r>
              <a:rPr lang="fr-FR" sz="4900" b="0" i="0" dirty="0">
                <a:effectLst/>
              </a:rPr>
              <a:t> : Ce type de modèle est utilisé pour résoudre des problèmes d'optimisation linéaire, où la fonction objectif et les contraintes sont linéaires.</a:t>
            </a:r>
          </a:p>
          <a:p>
            <a:pPr lvl="1" algn="l">
              <a:buFont typeface="Wingdings" panose="05000000000000000000" pitchFamily="2" charset="2"/>
              <a:buChar char="q"/>
            </a:pPr>
            <a:r>
              <a:rPr lang="fr-FR" sz="4900" b="1" i="0" dirty="0">
                <a:effectLst/>
              </a:rPr>
              <a:t>Programmation entière</a:t>
            </a:r>
            <a:r>
              <a:rPr lang="fr-FR" sz="4900" b="0" i="0" dirty="0">
                <a:effectLst/>
              </a:rPr>
              <a:t> : Il s'agit d'une extension de la programmation linéaire dans laquelle certaines ou toutes les variables de décision doivent être des nombres entiers.</a:t>
            </a:r>
          </a:p>
          <a:p>
            <a:pPr lvl="1" algn="l">
              <a:buFont typeface="Wingdings" panose="05000000000000000000" pitchFamily="2" charset="2"/>
              <a:buChar char="q"/>
            </a:pPr>
            <a:r>
              <a:rPr lang="fr-FR" sz="4900" b="1" i="0" dirty="0">
                <a:effectLst/>
              </a:rPr>
              <a:t>Programmation quadratique</a:t>
            </a:r>
            <a:r>
              <a:rPr lang="fr-FR" sz="4900" b="0" i="0" dirty="0">
                <a:effectLst/>
              </a:rPr>
              <a:t> : Ce modèle traite des fonctions objectif et des contraintes qui peuvent contenir des termes quadratiques, ce qui est courant dans de nombreux problèmes d'ingénierie et de sciences sociales.</a:t>
            </a:r>
          </a:p>
          <a:p>
            <a:pPr lvl="1" algn="l">
              <a:buFont typeface="Wingdings" panose="05000000000000000000" pitchFamily="2" charset="2"/>
              <a:buChar char="q"/>
            </a:pPr>
            <a:r>
              <a:rPr lang="fr-FR" sz="4900" b="1" i="0" dirty="0">
                <a:effectLst/>
              </a:rPr>
              <a:t>Programmation non linéaire</a:t>
            </a:r>
            <a:r>
              <a:rPr lang="fr-FR" sz="4900" b="0" i="0" dirty="0">
                <a:effectLst/>
              </a:rPr>
              <a:t> : Ce modèle est utilisé lorsque la fonction objectif ou les contraintes contiennent des termes non linéaires, et il est utilisé pour résoudre des problèmes plus complexes.</a:t>
            </a:r>
          </a:p>
          <a:p>
            <a:pPr algn="l">
              <a:buFont typeface="Wingdings" panose="05000000000000000000" pitchFamily="2" charset="2"/>
              <a:buChar char="q"/>
            </a:pPr>
            <a:r>
              <a:rPr lang="fr-FR" sz="4900" b="1" i="0" dirty="0">
                <a:solidFill>
                  <a:srgbClr val="0000FF"/>
                </a:solidFill>
                <a:effectLst/>
              </a:rPr>
              <a:t>Modélisation de réseau (graphes)</a:t>
            </a:r>
            <a:r>
              <a:rPr lang="fr-FR" sz="4900" b="0" i="0" dirty="0">
                <a:solidFill>
                  <a:srgbClr val="0000FF"/>
                </a:solidFill>
                <a:effectLst/>
              </a:rPr>
              <a:t> :</a:t>
            </a:r>
          </a:p>
          <a:p>
            <a:pPr lvl="1" algn="l">
              <a:buFont typeface="Wingdings" panose="05000000000000000000" pitchFamily="2" charset="2"/>
              <a:buChar char="q"/>
            </a:pPr>
            <a:r>
              <a:rPr lang="fr-FR" sz="4900" b="1" i="0" dirty="0">
                <a:effectLst/>
              </a:rPr>
              <a:t>Réseaux de transport</a:t>
            </a:r>
            <a:r>
              <a:rPr lang="fr-FR" sz="4900" b="0" i="0" dirty="0">
                <a:effectLst/>
              </a:rPr>
              <a:t> : Ces modèles sont utilisés pour résoudre des problèmes de routage, de distribution et de logistique.</a:t>
            </a:r>
          </a:p>
          <a:p>
            <a:pPr lvl="1" algn="l">
              <a:buFont typeface="Wingdings" panose="05000000000000000000" pitchFamily="2" charset="2"/>
              <a:buChar char="q"/>
            </a:pPr>
            <a:r>
              <a:rPr lang="fr-FR" sz="4900" b="1" i="0" dirty="0">
                <a:effectLst/>
              </a:rPr>
              <a:t>Réseaux de flot</a:t>
            </a:r>
            <a:r>
              <a:rPr lang="fr-FR" sz="4900" b="0" i="0" dirty="0">
                <a:effectLst/>
              </a:rPr>
              <a:t> : Ils sont utilisés pour modéliser le flux de matières ou d'informations dans des systèmes tels que les réseaux de télécommunication ou les réseaux électriques.</a:t>
            </a:r>
          </a:p>
          <a:p>
            <a:pPr lvl="1" algn="l">
              <a:buFont typeface="Wingdings" panose="05000000000000000000" pitchFamily="2" charset="2"/>
              <a:buChar char="q"/>
            </a:pPr>
            <a:r>
              <a:rPr lang="fr-FR" sz="4900" b="1" i="0" dirty="0">
                <a:effectLst/>
              </a:rPr>
              <a:t>Réseaux de contrôle</a:t>
            </a:r>
            <a:r>
              <a:rPr lang="fr-FR" sz="4900" b="0" i="0" dirty="0">
                <a:effectLst/>
              </a:rPr>
              <a:t> : Ils sont utilisés pour modéliser et résoudre des problèmes liés à la gestion de systèmes de contrôle, tels que les réseaux de distribution d'énergie.</a:t>
            </a:r>
          </a:p>
        </p:txBody>
      </p:sp>
    </p:spTree>
    <p:extLst>
      <p:ext uri="{BB962C8B-B14F-4D97-AF65-F5344CB8AC3E}">
        <p14:creationId xmlns:p14="http://schemas.microsoft.com/office/powerpoint/2010/main" val="2080700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722309-1CDF-41D7-B5BE-395CD9670AB6}"/>
              </a:ext>
            </a:extLst>
          </p:cNvPr>
          <p:cNvSpPr>
            <a:spLocks noGrp="1"/>
          </p:cNvSpPr>
          <p:nvPr>
            <p:ph type="title"/>
          </p:nvPr>
        </p:nvSpPr>
        <p:spPr>
          <a:xfrm>
            <a:off x="838200" y="285613"/>
            <a:ext cx="10515600" cy="996536"/>
          </a:xfrm>
        </p:spPr>
        <p:txBody>
          <a:bodyPr/>
          <a:lstStyle/>
          <a:p>
            <a:r>
              <a:rPr lang="fr-FR" b="1" dirty="0"/>
              <a:t>Types de Modélisation en RO</a:t>
            </a:r>
            <a:endParaRPr lang="fr-FR" dirty="0"/>
          </a:p>
        </p:txBody>
      </p:sp>
      <p:sp>
        <p:nvSpPr>
          <p:cNvPr id="3" name="Espace réservé du contenu 2">
            <a:extLst>
              <a:ext uri="{FF2B5EF4-FFF2-40B4-BE49-F238E27FC236}">
                <a16:creationId xmlns:a16="http://schemas.microsoft.com/office/drawing/2014/main" id="{A753F994-F2FE-4F56-803A-16B4333018D2}"/>
              </a:ext>
            </a:extLst>
          </p:cNvPr>
          <p:cNvSpPr>
            <a:spLocks noGrp="1"/>
          </p:cNvSpPr>
          <p:nvPr>
            <p:ph idx="1"/>
          </p:nvPr>
        </p:nvSpPr>
        <p:spPr>
          <a:xfrm>
            <a:off x="838200" y="1282150"/>
            <a:ext cx="10641496" cy="5377068"/>
          </a:xfrm>
        </p:spPr>
        <p:txBody>
          <a:bodyPr>
            <a:normAutofit fontScale="70000" lnSpcReduction="20000"/>
          </a:bodyPr>
          <a:lstStyle/>
          <a:p>
            <a:pPr marL="0" indent="0" algn="l">
              <a:buNone/>
            </a:pPr>
            <a:endParaRPr lang="fr-FR" sz="4900" b="0" i="0" dirty="0">
              <a:effectLst/>
            </a:endParaRPr>
          </a:p>
          <a:p>
            <a:pPr algn="l">
              <a:buFont typeface="Wingdings" panose="05000000000000000000" pitchFamily="2" charset="2"/>
              <a:buChar char="q"/>
            </a:pPr>
            <a:r>
              <a:rPr lang="fr-FR" sz="4900" b="1" i="0" dirty="0">
                <a:solidFill>
                  <a:srgbClr val="0000FF"/>
                </a:solidFill>
                <a:effectLst/>
              </a:rPr>
              <a:t>Modélisation de files d'attente</a:t>
            </a:r>
            <a:r>
              <a:rPr lang="fr-FR" sz="4900" b="0" i="0" dirty="0">
                <a:solidFill>
                  <a:srgbClr val="0000FF"/>
                </a:solidFill>
                <a:effectLst/>
              </a:rPr>
              <a:t> :</a:t>
            </a:r>
          </a:p>
          <a:p>
            <a:pPr lvl="1" algn="l">
              <a:buFont typeface="Wingdings" panose="05000000000000000000" pitchFamily="2" charset="2"/>
              <a:buChar char="q"/>
            </a:pPr>
            <a:r>
              <a:rPr lang="fr-FR" sz="4900" b="1" i="0" dirty="0">
                <a:effectLst/>
              </a:rPr>
              <a:t>Théorie des files d'attente</a:t>
            </a:r>
            <a:r>
              <a:rPr lang="fr-FR" sz="4900" b="0" i="0" dirty="0">
                <a:effectLst/>
              </a:rPr>
              <a:t> : Cette modélisation est utilisée pour analyser les systèmes d'attente, tels que les files d'attente dans les supermarchés, les centres d'appels, ou les systèmes de transport en commun.</a:t>
            </a:r>
          </a:p>
          <a:p>
            <a:pPr algn="l">
              <a:buFont typeface="Wingdings" panose="05000000000000000000" pitchFamily="2" charset="2"/>
              <a:buChar char="q"/>
            </a:pPr>
            <a:r>
              <a:rPr lang="fr-FR" sz="4900" b="1" i="0" dirty="0">
                <a:solidFill>
                  <a:srgbClr val="0000FF"/>
                </a:solidFill>
                <a:effectLst/>
              </a:rPr>
              <a:t>Modélisation de la simulation</a:t>
            </a:r>
            <a:r>
              <a:rPr lang="fr-FR" sz="4900" b="0" i="0" dirty="0">
                <a:solidFill>
                  <a:srgbClr val="0000FF"/>
                </a:solidFill>
                <a:effectLst/>
              </a:rPr>
              <a:t> :</a:t>
            </a:r>
          </a:p>
          <a:p>
            <a:pPr lvl="1" algn="l">
              <a:buFont typeface="Wingdings" panose="05000000000000000000" pitchFamily="2" charset="2"/>
              <a:buChar char="q"/>
            </a:pPr>
            <a:r>
              <a:rPr lang="fr-FR" sz="4900" b="1" i="0" dirty="0">
                <a:effectLst/>
              </a:rPr>
              <a:t>Simulation</a:t>
            </a:r>
            <a:r>
              <a:rPr lang="fr-FR" sz="4900" b="0" i="0" dirty="0">
                <a:effectLst/>
              </a:rPr>
              <a:t> : Elle est utilisée pour modéliser et analyser le comportement d'un système dynamique au fil du temps. Les simulations peuvent être utilisées pour prendre des décisions dans des environnements complexes et incertains.</a:t>
            </a:r>
          </a:p>
        </p:txBody>
      </p:sp>
    </p:spTree>
    <p:extLst>
      <p:ext uri="{BB962C8B-B14F-4D97-AF65-F5344CB8AC3E}">
        <p14:creationId xmlns:p14="http://schemas.microsoft.com/office/powerpoint/2010/main" val="1608539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90FFD3-0CC8-4302-B05D-24D52E2C002D}"/>
              </a:ext>
            </a:extLst>
          </p:cNvPr>
          <p:cNvSpPr>
            <a:spLocks noGrp="1"/>
          </p:cNvSpPr>
          <p:nvPr>
            <p:ph type="title"/>
          </p:nvPr>
        </p:nvSpPr>
        <p:spPr/>
        <p:txBody>
          <a:bodyPr/>
          <a:lstStyle/>
          <a:p>
            <a:r>
              <a:rPr lang="fr-FR" b="1" dirty="0"/>
              <a:t>Types de Modélisation en RO</a:t>
            </a:r>
            <a:endParaRPr lang="fr-FR" dirty="0"/>
          </a:p>
        </p:txBody>
      </p:sp>
      <p:sp>
        <p:nvSpPr>
          <p:cNvPr id="3" name="Espace réservé du contenu 2">
            <a:extLst>
              <a:ext uri="{FF2B5EF4-FFF2-40B4-BE49-F238E27FC236}">
                <a16:creationId xmlns:a16="http://schemas.microsoft.com/office/drawing/2014/main" id="{31582A81-79E7-44C5-87A8-2AB57B64149A}"/>
              </a:ext>
            </a:extLst>
          </p:cNvPr>
          <p:cNvSpPr>
            <a:spLocks noGrp="1"/>
          </p:cNvSpPr>
          <p:nvPr>
            <p:ph idx="1"/>
          </p:nvPr>
        </p:nvSpPr>
        <p:spPr>
          <a:xfrm>
            <a:off x="838200" y="1461052"/>
            <a:ext cx="10870096" cy="5227983"/>
          </a:xfrm>
        </p:spPr>
        <p:txBody>
          <a:bodyPr>
            <a:normAutofit fontScale="85000" lnSpcReduction="20000"/>
          </a:bodyPr>
          <a:lstStyle/>
          <a:p>
            <a:pPr algn="l">
              <a:buFont typeface="Wingdings" panose="05000000000000000000" pitchFamily="2" charset="2"/>
              <a:buChar char="q"/>
            </a:pPr>
            <a:r>
              <a:rPr lang="fr-FR" b="1" i="0" dirty="0">
                <a:solidFill>
                  <a:srgbClr val="0000FF"/>
                </a:solidFill>
                <a:effectLst/>
              </a:rPr>
              <a:t>Modélisation  par la programmation dynamique</a:t>
            </a:r>
            <a:r>
              <a:rPr lang="fr-FR" b="0" i="0" dirty="0">
                <a:solidFill>
                  <a:srgbClr val="0000FF"/>
                </a:solidFill>
                <a:effectLst/>
              </a:rPr>
              <a:t> :</a:t>
            </a:r>
          </a:p>
          <a:p>
            <a:pPr lvl="1" algn="l">
              <a:buFont typeface="Wingdings" panose="05000000000000000000" pitchFamily="2" charset="2"/>
              <a:buChar char="q"/>
            </a:pPr>
            <a:r>
              <a:rPr lang="fr-FR" b="1" i="0" dirty="0">
                <a:effectLst/>
              </a:rPr>
              <a:t>Programmation dynamique</a:t>
            </a:r>
            <a:r>
              <a:rPr lang="fr-FR" b="0" i="0" dirty="0">
                <a:effectLst/>
              </a:rPr>
              <a:t> : Elle est utilisée pour résoudre des problèmes de prise de décision séquentielle, où les décisions prises à un moment donné affectent les décisions futures.</a:t>
            </a:r>
          </a:p>
          <a:p>
            <a:pPr algn="l">
              <a:buFont typeface="Wingdings" panose="05000000000000000000" pitchFamily="2" charset="2"/>
              <a:buChar char="q"/>
            </a:pPr>
            <a:r>
              <a:rPr lang="fr-FR" b="1" i="0" dirty="0">
                <a:solidFill>
                  <a:srgbClr val="0000FF"/>
                </a:solidFill>
                <a:effectLst/>
              </a:rPr>
              <a:t>Modélisation basée sur les contraintes</a:t>
            </a:r>
            <a:r>
              <a:rPr lang="fr-FR" b="0" i="0" dirty="0">
                <a:solidFill>
                  <a:srgbClr val="0000FF"/>
                </a:solidFill>
                <a:effectLst/>
              </a:rPr>
              <a:t> :</a:t>
            </a:r>
          </a:p>
          <a:p>
            <a:pPr lvl="1" algn="l">
              <a:buFont typeface="Wingdings" panose="05000000000000000000" pitchFamily="2" charset="2"/>
              <a:buChar char="q"/>
            </a:pPr>
            <a:r>
              <a:rPr lang="fr-FR" b="1" i="0" dirty="0">
                <a:effectLst/>
              </a:rPr>
              <a:t>Programmation par contraintes</a:t>
            </a:r>
            <a:r>
              <a:rPr lang="fr-FR" b="0" i="0" dirty="0">
                <a:effectLst/>
              </a:rPr>
              <a:t> : Elle repose sur la définition de contraintes qui décrivent les relations entre les variables, permettant ainsi de résoudre des problèmes d'optimisation en satisfaisant ces contraintes.</a:t>
            </a:r>
          </a:p>
          <a:p>
            <a:pPr algn="l">
              <a:buFont typeface="Wingdings" panose="05000000000000000000" pitchFamily="2" charset="2"/>
              <a:buChar char="q"/>
            </a:pPr>
            <a:r>
              <a:rPr lang="fr-FR" b="1" i="0" dirty="0">
                <a:solidFill>
                  <a:srgbClr val="0000FF"/>
                </a:solidFill>
                <a:effectLst/>
              </a:rPr>
              <a:t>Modélisation multicritère ( </a:t>
            </a:r>
            <a:r>
              <a:rPr lang="fr-FR" b="1" i="0" dirty="0" err="1">
                <a:solidFill>
                  <a:srgbClr val="0000FF"/>
                </a:solidFill>
                <a:effectLst/>
              </a:rPr>
              <a:t>multiobjectifs</a:t>
            </a:r>
            <a:r>
              <a:rPr lang="fr-FR" b="1" i="0" dirty="0">
                <a:solidFill>
                  <a:srgbClr val="0000FF"/>
                </a:solidFill>
                <a:effectLst/>
              </a:rPr>
              <a:t>)</a:t>
            </a:r>
            <a:r>
              <a:rPr lang="fr-FR" b="0" i="0" dirty="0">
                <a:solidFill>
                  <a:srgbClr val="0000FF"/>
                </a:solidFill>
                <a:effectLst/>
              </a:rPr>
              <a:t> :</a:t>
            </a:r>
          </a:p>
          <a:p>
            <a:pPr lvl="1" algn="l">
              <a:buFont typeface="Wingdings" panose="05000000000000000000" pitchFamily="2" charset="2"/>
              <a:buChar char="q"/>
            </a:pPr>
            <a:r>
              <a:rPr lang="fr-FR" b="1" i="0" dirty="0">
                <a:effectLst/>
              </a:rPr>
              <a:t>Programmation </a:t>
            </a:r>
            <a:r>
              <a:rPr lang="fr-FR" b="1" i="0" dirty="0" err="1">
                <a:effectLst/>
              </a:rPr>
              <a:t>multiobjectifs</a:t>
            </a:r>
            <a:r>
              <a:rPr lang="fr-FR" b="0" i="0" dirty="0">
                <a:effectLst/>
              </a:rPr>
              <a:t>: Elle est utilisée lorsque plusieurs objectifs contradictoires doivent être pris en compte dans la prise de décision, et elle vise à trouver des solutions qui équilibrent ces objectifs.</a:t>
            </a:r>
          </a:p>
          <a:p>
            <a:pPr algn="l">
              <a:buFont typeface="Wingdings" panose="05000000000000000000" pitchFamily="2" charset="2"/>
              <a:buChar char="q"/>
            </a:pPr>
            <a:r>
              <a:rPr lang="fr-FR" b="1" i="0" dirty="0">
                <a:solidFill>
                  <a:srgbClr val="0000FF"/>
                </a:solidFill>
                <a:effectLst/>
              </a:rPr>
              <a:t>Modélisation stochastique :</a:t>
            </a:r>
          </a:p>
          <a:p>
            <a:pPr lvl="1" algn="l">
              <a:buFont typeface="Wingdings" panose="05000000000000000000" pitchFamily="2" charset="2"/>
              <a:buChar char="q"/>
            </a:pPr>
            <a:r>
              <a:rPr lang="fr-FR" b="1" i="0" dirty="0">
                <a:effectLst/>
              </a:rPr>
              <a:t>Programmation stochastique</a:t>
            </a:r>
            <a:r>
              <a:rPr lang="fr-FR" b="0" i="0" dirty="0">
                <a:effectLst/>
              </a:rPr>
              <a:t> : Elle est utilisée pour résoudre des problèmes où les données ou les paramètres sont incertains, et elle prend en compte les probabilités dans le modèle.</a:t>
            </a:r>
          </a:p>
          <a:p>
            <a:pPr algn="l">
              <a:buFont typeface="Wingdings" panose="05000000000000000000" pitchFamily="2" charset="2"/>
              <a:buChar char="q"/>
            </a:pPr>
            <a:r>
              <a:rPr lang="fr-FR" b="1" i="0" dirty="0">
                <a:solidFill>
                  <a:srgbClr val="0000FF"/>
                </a:solidFill>
                <a:effectLst/>
              </a:rPr>
              <a:t>Modélisation par des Heuristiques et Métaheuristiques </a:t>
            </a:r>
            <a:r>
              <a:rPr lang="fr-FR" b="1" i="0" dirty="0">
                <a:effectLst/>
              </a:rPr>
              <a:t>: </a:t>
            </a:r>
            <a:r>
              <a:rPr lang="fr-FR" b="0" i="0" dirty="0">
                <a:effectLst/>
              </a:rPr>
              <a:t>Plutôt que de modéliser un problème de manière exacte, les heuristiques et les métaheuristiques sont des approches qui cherchent des solutions de qualité acceptable de manière plus efficace, souvent au détriment de l'optimalité.</a:t>
            </a:r>
          </a:p>
          <a:p>
            <a:pPr marL="0" indent="0" algn="l">
              <a:buNone/>
            </a:pPr>
            <a:endParaRPr lang="fr-FR" b="0" i="0" dirty="0">
              <a:effectLst/>
            </a:endParaRPr>
          </a:p>
        </p:txBody>
      </p:sp>
    </p:spTree>
    <p:extLst>
      <p:ext uri="{BB962C8B-B14F-4D97-AF65-F5344CB8AC3E}">
        <p14:creationId xmlns:p14="http://schemas.microsoft.com/office/powerpoint/2010/main" val="287280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3396D9-DB16-49DF-A394-AA9AE94155EF}"/>
              </a:ext>
            </a:extLst>
          </p:cNvPr>
          <p:cNvSpPr>
            <a:spLocks noGrp="1"/>
          </p:cNvSpPr>
          <p:nvPr>
            <p:ph type="title"/>
          </p:nvPr>
        </p:nvSpPr>
        <p:spPr/>
        <p:txBody>
          <a:bodyPr/>
          <a:lstStyle/>
          <a:p>
            <a:r>
              <a:rPr lang="fr-FR" b="1" dirty="0"/>
              <a:t>Comment choisir un bon model en RO?</a:t>
            </a:r>
          </a:p>
        </p:txBody>
      </p:sp>
      <p:sp>
        <p:nvSpPr>
          <p:cNvPr id="3" name="Espace réservé du contenu 2">
            <a:extLst>
              <a:ext uri="{FF2B5EF4-FFF2-40B4-BE49-F238E27FC236}">
                <a16:creationId xmlns:a16="http://schemas.microsoft.com/office/drawing/2014/main" id="{CC792433-F143-4F8B-A8EF-96D94483F212}"/>
              </a:ext>
            </a:extLst>
          </p:cNvPr>
          <p:cNvSpPr>
            <a:spLocks noGrp="1"/>
          </p:cNvSpPr>
          <p:nvPr>
            <p:ph idx="1"/>
          </p:nvPr>
        </p:nvSpPr>
        <p:spPr>
          <a:xfrm>
            <a:off x="838200" y="1381540"/>
            <a:ext cx="10515600" cy="5247860"/>
          </a:xfrm>
        </p:spPr>
        <p:txBody>
          <a:bodyPr>
            <a:normAutofit fontScale="55000" lnSpcReduction="20000"/>
          </a:bodyPr>
          <a:lstStyle/>
          <a:p>
            <a:pPr marL="0" indent="0" algn="l">
              <a:buNone/>
            </a:pPr>
            <a:r>
              <a:rPr lang="fr-FR" sz="4500" b="0" i="0" dirty="0">
                <a:effectLst/>
              </a:rPr>
              <a:t> </a:t>
            </a:r>
            <a:r>
              <a:rPr lang="fr-FR" sz="3600" b="0" i="0" dirty="0">
                <a:effectLst/>
              </a:rPr>
              <a:t>Le choix du bon type de modélisation en recherche opérationnelle (RO) dépend de la nature spécifique du problème que vous essayez de résoudre. Voici quelques étapes à suivre pour choisir le bon type de modélisation :</a:t>
            </a:r>
          </a:p>
          <a:p>
            <a:pPr algn="l">
              <a:buFont typeface="+mj-lt"/>
              <a:buAutoNum type="arabicPeriod"/>
            </a:pPr>
            <a:r>
              <a:rPr lang="fr-FR" sz="3600" b="1" i="0" dirty="0">
                <a:effectLst/>
              </a:rPr>
              <a:t>Comprendre le problème</a:t>
            </a:r>
            <a:r>
              <a:rPr lang="fr-FR" sz="3600" b="0" i="0" dirty="0">
                <a:effectLst/>
              </a:rPr>
              <a:t> : Avant de choisir un type de modèle, il est essentiel de comprendre en profondeur le problème que vous cherchez à résoudre. Identifiez les objectifs, les contraintes, les données disponibles, et la nature des décisions à prendre.</a:t>
            </a:r>
          </a:p>
          <a:p>
            <a:pPr algn="l">
              <a:buFont typeface="+mj-lt"/>
              <a:buAutoNum type="arabicPeriod"/>
            </a:pPr>
            <a:r>
              <a:rPr lang="fr-FR" sz="3600" b="1" i="0" dirty="0">
                <a:effectLst/>
              </a:rPr>
              <a:t>Formaliser le problème</a:t>
            </a:r>
            <a:r>
              <a:rPr lang="fr-FR" sz="3600" b="0" i="0" dirty="0">
                <a:effectLst/>
              </a:rPr>
              <a:t> : Exprimez le problème de manière claire et précise. Identifiez les variables de décision, la fonction objectif que vous souhaitez optimiser, et les contraintes qui s'appliquent.</a:t>
            </a:r>
          </a:p>
          <a:p>
            <a:pPr algn="l">
              <a:buFont typeface="+mj-lt"/>
              <a:buAutoNum type="arabicPeriod"/>
            </a:pPr>
            <a:r>
              <a:rPr lang="fr-FR" sz="3600" b="1" i="0" dirty="0">
                <a:effectLst/>
              </a:rPr>
              <a:t>Analyser la structure du problème</a:t>
            </a:r>
            <a:r>
              <a:rPr lang="fr-FR" sz="3600" b="0" i="0" dirty="0">
                <a:effectLst/>
              </a:rPr>
              <a:t> : Considérez la structure mathématique du problème. Est-ce que la fonction objectif et les contraintes sont linéaires, non linéaires, quadratiques, ou d'une autre forme ? Est-ce que les variables de décision doivent être des nombres entiers (programmation entière) ou des fractions (programmation continue) ?</a:t>
            </a:r>
          </a:p>
          <a:p>
            <a:pPr algn="l">
              <a:buFont typeface="+mj-lt"/>
              <a:buAutoNum type="arabicPeriod"/>
            </a:pPr>
            <a:r>
              <a:rPr lang="fr-FR" sz="3600" b="1" i="0" dirty="0">
                <a:effectLst/>
              </a:rPr>
              <a:t>Évaluer la complexité</a:t>
            </a:r>
            <a:r>
              <a:rPr lang="fr-FR" sz="3600" b="0" i="0" dirty="0">
                <a:effectLst/>
              </a:rPr>
              <a:t> : Prenez en compte la complexité du problème. Certains types de modélisation peuvent être plus simples que d'autres à mettre en œuvre ou à résoudre. Équilibrez la précision du modèle avec sa simplicité.</a:t>
            </a:r>
          </a:p>
          <a:p>
            <a:pPr>
              <a:buFont typeface="+mj-lt"/>
              <a:buAutoNum type="arabicPeriod"/>
            </a:pPr>
            <a:r>
              <a:rPr lang="fr-FR" sz="3600" b="1" i="0" dirty="0">
                <a:effectLst/>
              </a:rPr>
              <a:t>Considérer les contraintes de temps</a:t>
            </a:r>
            <a:r>
              <a:rPr lang="fr-FR" sz="3600" b="0" i="0" dirty="0">
                <a:effectLst/>
              </a:rPr>
              <a:t> : Les contraintes de temps peuvent jouer un rôle important dans le choix du type de modèle. Si vous la rapidité, certains types de modèles peuvent être plus adaptés que d'autres.</a:t>
            </a:r>
          </a:p>
          <a:p>
            <a:endParaRPr lang="fr-FR" dirty="0"/>
          </a:p>
        </p:txBody>
      </p:sp>
    </p:spTree>
    <p:extLst>
      <p:ext uri="{BB962C8B-B14F-4D97-AF65-F5344CB8AC3E}">
        <p14:creationId xmlns:p14="http://schemas.microsoft.com/office/powerpoint/2010/main" val="225479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281C2-9A90-4C3A-A059-019BBE93ED5D}"/>
              </a:ext>
            </a:extLst>
          </p:cNvPr>
          <p:cNvSpPr>
            <a:spLocks noGrp="1"/>
          </p:cNvSpPr>
          <p:nvPr>
            <p:ph type="title"/>
          </p:nvPr>
        </p:nvSpPr>
        <p:spPr>
          <a:xfrm>
            <a:off x="927652" y="65915"/>
            <a:ext cx="10515600" cy="1325563"/>
          </a:xfrm>
        </p:spPr>
        <p:txBody>
          <a:bodyPr/>
          <a:lstStyle/>
          <a:p>
            <a:r>
              <a:rPr lang="fr-FR" b="1" dirty="0"/>
              <a:t>Comment choisir un bon model en RO?</a:t>
            </a:r>
            <a:endParaRPr lang="fr-FR" dirty="0"/>
          </a:p>
        </p:txBody>
      </p:sp>
      <p:sp>
        <p:nvSpPr>
          <p:cNvPr id="3" name="Espace réservé du contenu 2">
            <a:extLst>
              <a:ext uri="{FF2B5EF4-FFF2-40B4-BE49-F238E27FC236}">
                <a16:creationId xmlns:a16="http://schemas.microsoft.com/office/drawing/2014/main" id="{C32E75FB-B882-43D1-84DC-0DED442298DB}"/>
              </a:ext>
            </a:extLst>
          </p:cNvPr>
          <p:cNvSpPr>
            <a:spLocks noGrp="1"/>
          </p:cNvSpPr>
          <p:nvPr>
            <p:ph idx="1"/>
          </p:nvPr>
        </p:nvSpPr>
        <p:spPr>
          <a:xfrm>
            <a:off x="336273" y="1023730"/>
            <a:ext cx="11719892" cy="5834269"/>
          </a:xfrm>
        </p:spPr>
        <p:txBody>
          <a:bodyPr>
            <a:noAutofit/>
          </a:bodyPr>
          <a:lstStyle/>
          <a:p>
            <a:pPr marL="342900" indent="-342900" algn="l">
              <a:buFont typeface="+mj-lt"/>
              <a:buAutoNum type="arabicPeriod" startAt="6"/>
            </a:pPr>
            <a:r>
              <a:rPr lang="fr-FR" sz="2000" b="1" i="0" dirty="0">
                <a:effectLst/>
              </a:rPr>
              <a:t>Examiner les connaissances domaines</a:t>
            </a:r>
            <a:r>
              <a:rPr lang="fr-FR" sz="2000" b="0" i="0" dirty="0">
                <a:effectLst/>
              </a:rPr>
              <a:t> : Si vous avez une connaissance approfondie du domaine dans lequel se situe le problème, cela peut vous guider vers le type de modélisation le plus approprié. Par exemple, dans le domaine des réseaux de transport, </a:t>
            </a:r>
            <a:r>
              <a:rPr lang="fr-FR" sz="2000" b="1" i="0" dirty="0">
                <a:effectLst/>
              </a:rPr>
              <a:t>la modélisation de réseau </a:t>
            </a:r>
            <a:r>
              <a:rPr lang="fr-FR" sz="2000" b="0" i="0" dirty="0">
                <a:effectLst/>
              </a:rPr>
              <a:t>peut être une première approche naturelle.</a:t>
            </a:r>
          </a:p>
          <a:p>
            <a:pPr marL="342900" indent="-342900" algn="l">
              <a:buFont typeface="+mj-lt"/>
              <a:buAutoNum type="arabicPeriod" startAt="6"/>
            </a:pPr>
            <a:r>
              <a:rPr lang="fr-FR" sz="2000" b="1" i="0" dirty="0">
                <a:effectLst/>
              </a:rPr>
              <a:t>Rechercher des modèles similaires</a:t>
            </a:r>
            <a:r>
              <a:rPr lang="fr-FR" sz="2000" b="0" i="0" dirty="0">
                <a:effectLst/>
              </a:rPr>
              <a:t> : Il peut être utile de rechercher des problèmes similaires résolus précédemment dans la littérature de RO ou dans des applications pratiques. Vous pourriez trouver des modèles existants qui correspondent étroitement à votre problème.</a:t>
            </a:r>
          </a:p>
          <a:p>
            <a:pPr marL="342900" indent="-342900" algn="l">
              <a:buFont typeface="+mj-lt"/>
              <a:buAutoNum type="arabicPeriod" startAt="6"/>
            </a:pPr>
            <a:r>
              <a:rPr lang="fr-FR" sz="2000" b="1" i="0" dirty="0">
                <a:effectLst/>
              </a:rPr>
              <a:t>Consulter des experts</a:t>
            </a:r>
            <a:r>
              <a:rPr lang="fr-FR" sz="2000" b="0" i="0" dirty="0">
                <a:effectLst/>
              </a:rPr>
              <a:t> : N'hésitez pas à consulter des experts en RO ou en modélisation si vous avez des doutes sur le choix du type de modèle. Ils peuvent fournir des conseils précieux en fonction de leur expérience.</a:t>
            </a:r>
          </a:p>
          <a:p>
            <a:pPr marL="342900" indent="-342900" algn="l">
              <a:buFont typeface="+mj-lt"/>
              <a:buAutoNum type="arabicPeriod" startAt="6"/>
            </a:pPr>
            <a:r>
              <a:rPr lang="fr-FR" sz="2000" b="1" i="0" dirty="0">
                <a:effectLst/>
              </a:rPr>
              <a:t>Tester plusieurs approches</a:t>
            </a:r>
            <a:r>
              <a:rPr lang="fr-FR" sz="2000" b="0" i="0" dirty="0">
                <a:effectLst/>
              </a:rPr>
              <a:t> : Il peut être judicieux d'explorer plusieurs types de modèles pour voir lequel donne les meilleurs résultats. Vous pouvez comparer les résultats obtenus avec différents types de modélisation pour déterminer celui qui répond le mieux à vos besoins.</a:t>
            </a:r>
          </a:p>
          <a:p>
            <a:pPr marL="342900" indent="-342900" algn="l">
              <a:buFont typeface="+mj-lt"/>
              <a:buAutoNum type="arabicPeriod" startAt="6"/>
            </a:pPr>
            <a:r>
              <a:rPr lang="fr-FR" sz="2000" b="1" i="0" dirty="0">
                <a:effectLst/>
              </a:rPr>
              <a:t>Adaptation continue</a:t>
            </a:r>
            <a:r>
              <a:rPr lang="fr-FR" sz="2000" b="0" i="0" dirty="0">
                <a:effectLst/>
              </a:rPr>
              <a:t> : Soyez prêt à ajuster votre choix de modèle à mesure que vous acquérez de nouvelles informations ou que vous comprenez mieux le problème. La modélisation en RO est souvent un processus itératif.</a:t>
            </a:r>
          </a:p>
          <a:p>
            <a:pPr algn="l"/>
            <a:r>
              <a:rPr lang="fr-FR" sz="2000" b="0" i="0" dirty="0">
                <a:effectLst/>
              </a:rPr>
              <a:t>le choix du bon type de modélisation en RO repose sur une combinaison d'analyse approfondie du problème, de la structure mathématique du modèle, de la complexité du problème et de l'objectif de résolution. Le but est de sélectionner un modèle qui représente le mieux la réalité du problème tout en étant pratique à résoudre et à utiliser pour la prise de décision.</a:t>
            </a:r>
          </a:p>
        </p:txBody>
      </p:sp>
    </p:spTree>
    <p:extLst>
      <p:ext uri="{BB962C8B-B14F-4D97-AF65-F5344CB8AC3E}">
        <p14:creationId xmlns:p14="http://schemas.microsoft.com/office/powerpoint/2010/main" val="17408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F57DCA-4FB7-4C8F-A2AC-0CE895614D3A}"/>
              </a:ext>
            </a:extLst>
          </p:cNvPr>
          <p:cNvSpPr>
            <a:spLocks noGrp="1"/>
          </p:cNvSpPr>
          <p:nvPr>
            <p:ph type="title"/>
          </p:nvPr>
        </p:nvSpPr>
        <p:spPr>
          <a:xfrm>
            <a:off x="686834" y="1153572"/>
            <a:ext cx="3200400" cy="4461163"/>
          </a:xfrm>
        </p:spPr>
        <p:txBody>
          <a:bodyPr>
            <a:normAutofit/>
          </a:bodyPr>
          <a:lstStyle/>
          <a:p>
            <a:r>
              <a:rPr lang="fr-FR" b="1" dirty="0">
                <a:solidFill>
                  <a:srgbClr val="FFFFFF"/>
                </a:solidFill>
              </a:rPr>
              <a:t>Exemple de modélisation 1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3F137330-C1BE-447F-A2B6-1128ED135978}"/>
              </a:ext>
            </a:extLst>
          </p:cNvPr>
          <p:cNvSpPr>
            <a:spLocks noGrp="1"/>
          </p:cNvSpPr>
          <p:nvPr>
            <p:ph idx="1"/>
          </p:nvPr>
        </p:nvSpPr>
        <p:spPr>
          <a:xfrm>
            <a:off x="4417491" y="1272381"/>
            <a:ext cx="6906491" cy="5585619"/>
          </a:xfrm>
        </p:spPr>
        <p:txBody>
          <a:bodyPr anchor="ctr">
            <a:normAutofit/>
          </a:bodyPr>
          <a:lstStyle/>
          <a:p>
            <a:r>
              <a:rPr lang="fr-FR" b="1" dirty="0">
                <a:solidFill>
                  <a:srgbClr val="0000FF"/>
                </a:solidFill>
              </a:rPr>
              <a:t>Modélisation mathématique </a:t>
            </a:r>
            <a:endParaRPr lang="fr-FR" b="1" i="0" dirty="0">
              <a:solidFill>
                <a:srgbClr val="0000FF"/>
              </a:solidFill>
              <a:effectLst/>
            </a:endParaRPr>
          </a:p>
          <a:p>
            <a:pPr marL="514350" indent="-514350">
              <a:buFont typeface="+mj-lt"/>
              <a:buAutoNum type="arabicPeriod"/>
            </a:pPr>
            <a:r>
              <a:rPr lang="fr-FR" sz="2400" b="1" dirty="0">
                <a:solidFill>
                  <a:srgbClr val="FF0000"/>
                </a:solidFill>
              </a:rPr>
              <a:t>Identifier les variables de décision </a:t>
            </a:r>
            <a:r>
              <a:rPr lang="fr-FR" sz="2400" b="1" dirty="0"/>
              <a:t>:</a:t>
            </a:r>
            <a:r>
              <a:rPr lang="fr-FR" sz="2400" dirty="0"/>
              <a:t> toute entité utile et qu’on cherche à déterminer ses valeurs optimales</a:t>
            </a:r>
          </a:p>
          <a:p>
            <a:pPr marL="514350" indent="-514350">
              <a:buFont typeface="+mj-lt"/>
              <a:buAutoNum type="arabicPeriod"/>
            </a:pPr>
            <a:r>
              <a:rPr lang="fr-FR" sz="2400" b="1" dirty="0">
                <a:solidFill>
                  <a:srgbClr val="FF0000"/>
                </a:solidFill>
              </a:rPr>
              <a:t>Définir</a:t>
            </a:r>
            <a:r>
              <a:rPr lang="fr-FR" sz="2400" dirty="0">
                <a:solidFill>
                  <a:srgbClr val="FF0000"/>
                </a:solidFill>
              </a:rPr>
              <a:t> </a:t>
            </a:r>
            <a:r>
              <a:rPr lang="fr-FR" sz="2400" b="1" dirty="0">
                <a:solidFill>
                  <a:srgbClr val="FF0000"/>
                </a:solidFill>
              </a:rPr>
              <a:t>la fonction objectif </a:t>
            </a:r>
            <a:r>
              <a:rPr lang="fr-FR" sz="2400" b="1" dirty="0"/>
              <a:t>: </a:t>
            </a:r>
            <a:r>
              <a:rPr lang="fr-FR" sz="2400" dirty="0"/>
              <a:t>c’est la fonction à optimiser, soit </a:t>
            </a:r>
            <a:r>
              <a:rPr lang="fr-FR" sz="2400" b="1" dirty="0"/>
              <a:t>maximisée</a:t>
            </a:r>
            <a:r>
              <a:rPr lang="fr-FR" sz="2400" dirty="0"/>
              <a:t> (augmentée) ou </a:t>
            </a:r>
            <a:r>
              <a:rPr lang="fr-FR" sz="2400" b="1" dirty="0"/>
              <a:t>minimisée</a:t>
            </a:r>
            <a:r>
              <a:rPr lang="fr-FR" sz="2400" dirty="0"/>
              <a:t> (réduite) en fonction des valeurs des variables du problème</a:t>
            </a:r>
          </a:p>
          <a:p>
            <a:pPr marL="514350" indent="-514350">
              <a:buFont typeface="+mj-lt"/>
              <a:buAutoNum type="arabicPeriod"/>
            </a:pPr>
            <a:r>
              <a:rPr lang="fr-FR" sz="2400" b="1" dirty="0">
                <a:solidFill>
                  <a:srgbClr val="FF0000"/>
                </a:solidFill>
              </a:rPr>
              <a:t>Identifier les contraintes</a:t>
            </a:r>
            <a:r>
              <a:rPr lang="fr-FR" sz="2400" b="1" dirty="0"/>
              <a:t>: </a:t>
            </a:r>
            <a:r>
              <a:rPr lang="fr-FR" sz="2400" dirty="0"/>
              <a:t>une contrainte est une condition ou une restriction imposée aux variables d'une fonction objectif que l'on cherche à optimiser. Les contraintes définissent l'ensemble des solutions possibles, appelé ensemble admissible, dans lequel la solution optimale doit être trouvée,</a:t>
            </a:r>
          </a:p>
          <a:p>
            <a:endParaRPr lang="fr-FR" sz="2400" dirty="0"/>
          </a:p>
          <a:p>
            <a:endParaRPr lang="fr-FR" sz="2400" i="0" dirty="0">
              <a:effectLst/>
            </a:endParaRPr>
          </a:p>
          <a:p>
            <a:endParaRPr lang="fr-FR" sz="2400" b="1" dirty="0"/>
          </a:p>
        </p:txBody>
      </p:sp>
    </p:spTree>
    <p:extLst>
      <p:ext uri="{BB962C8B-B14F-4D97-AF65-F5344CB8AC3E}">
        <p14:creationId xmlns:p14="http://schemas.microsoft.com/office/powerpoint/2010/main" val="2597594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F57DCA-4FB7-4C8F-A2AC-0CE895614D3A}"/>
              </a:ext>
            </a:extLst>
          </p:cNvPr>
          <p:cNvSpPr>
            <a:spLocks noGrp="1"/>
          </p:cNvSpPr>
          <p:nvPr>
            <p:ph type="title"/>
          </p:nvPr>
        </p:nvSpPr>
        <p:spPr>
          <a:xfrm>
            <a:off x="686834" y="1153572"/>
            <a:ext cx="3200400" cy="4461163"/>
          </a:xfrm>
        </p:spPr>
        <p:txBody>
          <a:bodyPr>
            <a:normAutofit/>
          </a:bodyPr>
          <a:lstStyle/>
          <a:p>
            <a:r>
              <a:rPr lang="fr-FR" b="1" dirty="0">
                <a:solidFill>
                  <a:srgbClr val="FFFFFF"/>
                </a:solidFill>
              </a:rPr>
              <a:t>Exemple de modélisation</a:t>
            </a:r>
            <a:br>
              <a:rPr lang="fr-FR" b="1" dirty="0">
                <a:solidFill>
                  <a:srgbClr val="FFFFFF"/>
                </a:solidFill>
              </a:rPr>
            </a:br>
            <a:r>
              <a:rPr lang="fr-FR" b="1" dirty="0">
                <a:solidFill>
                  <a:srgbClr val="FFFFFF"/>
                </a:solidFill>
              </a:rPr>
              <a:t>1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3F137330-C1BE-447F-A2B6-1128ED135978}"/>
              </a:ext>
            </a:extLst>
          </p:cNvPr>
          <p:cNvSpPr>
            <a:spLocks noGrp="1"/>
          </p:cNvSpPr>
          <p:nvPr>
            <p:ph idx="1"/>
          </p:nvPr>
        </p:nvSpPr>
        <p:spPr>
          <a:xfrm>
            <a:off x="4447308" y="591344"/>
            <a:ext cx="6906491" cy="5585619"/>
          </a:xfrm>
        </p:spPr>
        <p:txBody>
          <a:bodyPr anchor="ctr">
            <a:normAutofit/>
          </a:bodyPr>
          <a:lstStyle/>
          <a:p>
            <a:r>
              <a:rPr lang="fr-FR" sz="2200" b="1" dirty="0">
                <a:solidFill>
                  <a:srgbClr val="0000FF"/>
                </a:solidFill>
              </a:rPr>
              <a:t>Modélisation mathématique </a:t>
            </a:r>
          </a:p>
          <a:p>
            <a:r>
              <a:rPr lang="fr-FR" sz="2200" b="1" i="0" dirty="0">
                <a:effectLst/>
                <a:latin typeface="Söhne"/>
              </a:rPr>
              <a:t>Problème du Mélange :</a:t>
            </a:r>
            <a:endParaRPr lang="fr-FR" sz="2200" b="0" i="0" dirty="0">
              <a:effectLst/>
              <a:latin typeface="Söhne"/>
            </a:endParaRPr>
          </a:p>
          <a:p>
            <a:r>
              <a:rPr lang="fr-FR" sz="2200" b="0" i="0" dirty="0">
                <a:effectLst/>
                <a:latin typeface="Söhne"/>
              </a:rPr>
              <a:t>Supposons qu'une entreprise fabrique deux types de produits, A et B, à partir de deux matières premières, X et Y. Chaque produit A nécessite 2 unités de matière première X et 1 unité de matière première Y, tandis que chaque produit B nécessite 1 unité de matière première X et 3 unités de matière première Y.</a:t>
            </a:r>
          </a:p>
          <a:p>
            <a:r>
              <a:rPr lang="fr-FR" sz="2200" b="0" i="0" dirty="0">
                <a:effectLst/>
                <a:latin typeface="Söhne"/>
              </a:rPr>
              <a:t>L'entreprise dispose actuellement de 5 unités de matière première X et 12 unités de matière première Y. Chaque produit A est vendu à un profit de 10 $ et chaque produit B est vendu à un profit de 15 $.</a:t>
            </a:r>
          </a:p>
          <a:p>
            <a:r>
              <a:rPr lang="fr-FR" sz="2200" b="0" i="0" dirty="0">
                <a:effectLst/>
                <a:latin typeface="Söhne"/>
              </a:rPr>
              <a:t>Le problème est de déterminer combien de produits A et B l'entreprise devrait fabriquer pour maximiser son profit, tout en respectant les contraintes de disponibilité des matières premières.</a:t>
            </a:r>
          </a:p>
          <a:p>
            <a:endParaRPr lang="fr-FR" sz="2200" b="1" dirty="0"/>
          </a:p>
        </p:txBody>
      </p:sp>
    </p:spTree>
    <p:extLst>
      <p:ext uri="{BB962C8B-B14F-4D97-AF65-F5344CB8AC3E}">
        <p14:creationId xmlns:p14="http://schemas.microsoft.com/office/powerpoint/2010/main" val="742901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5F30B17-EF06-4C8E-8CC7-3DA44BF3A2B9}"/>
              </a:ext>
            </a:extLst>
          </p:cNvPr>
          <p:cNvSpPr>
            <a:spLocks noGrp="1"/>
          </p:cNvSpPr>
          <p:nvPr>
            <p:ph type="title"/>
          </p:nvPr>
        </p:nvSpPr>
        <p:spPr>
          <a:xfrm>
            <a:off x="686834" y="1153572"/>
            <a:ext cx="3200400" cy="4461163"/>
          </a:xfrm>
        </p:spPr>
        <p:txBody>
          <a:bodyPr>
            <a:normAutofit/>
          </a:bodyPr>
          <a:lstStyle/>
          <a:p>
            <a:r>
              <a:rPr lang="fr-FR" b="1" dirty="0">
                <a:solidFill>
                  <a:srgbClr val="FFFFFF"/>
                </a:solidFill>
              </a:rPr>
              <a:t>Exemple de modélisation </a:t>
            </a:r>
            <a:br>
              <a:rPr lang="fr-FR" b="1" dirty="0">
                <a:solidFill>
                  <a:srgbClr val="FFFFFF"/>
                </a:solidFill>
              </a:rPr>
            </a:br>
            <a:r>
              <a:rPr lang="fr-FR" b="1" dirty="0">
                <a:solidFill>
                  <a:srgbClr val="FFFFFF"/>
                </a:solidFill>
              </a:rPr>
              <a:t>1</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B8C5DAD0-2F21-402D-87C9-8D842777F2F7}"/>
              </a:ext>
            </a:extLst>
          </p:cNvPr>
          <p:cNvSpPr>
            <a:spLocks noGrp="1"/>
          </p:cNvSpPr>
          <p:nvPr>
            <p:ph idx="1"/>
          </p:nvPr>
        </p:nvSpPr>
        <p:spPr>
          <a:xfrm>
            <a:off x="4447308" y="591344"/>
            <a:ext cx="6906491" cy="5585619"/>
          </a:xfrm>
        </p:spPr>
        <p:txBody>
          <a:bodyPr anchor="ctr">
            <a:normAutofit/>
          </a:bodyPr>
          <a:lstStyle/>
          <a:p>
            <a:r>
              <a:rPr lang="fr-FR" sz="2000" b="1" i="0" dirty="0">
                <a:solidFill>
                  <a:srgbClr val="FF0000"/>
                </a:solidFill>
                <a:effectLst/>
              </a:rPr>
              <a:t>Définir les variables de décision :</a:t>
            </a:r>
          </a:p>
          <a:p>
            <a:pPr lvl="1"/>
            <a:r>
              <a:rPr lang="fr-FR" sz="2000" b="0" i="1" dirty="0">
                <a:effectLst/>
              </a:rPr>
              <a:t>x</a:t>
            </a:r>
            <a:r>
              <a:rPr lang="fr-FR" sz="2000" b="0" i="0" dirty="0">
                <a:effectLst/>
              </a:rPr>
              <a:t> : Le nombre de produits de type A à produire.</a:t>
            </a:r>
          </a:p>
          <a:p>
            <a:pPr lvl="1"/>
            <a:r>
              <a:rPr lang="fr-FR" sz="2000" b="0" i="1" dirty="0">
                <a:effectLst/>
              </a:rPr>
              <a:t>y</a:t>
            </a:r>
            <a:r>
              <a:rPr lang="fr-FR" sz="2000" b="0" i="0" dirty="0">
                <a:effectLst/>
              </a:rPr>
              <a:t> : Le nombre de produits de type B à produire.</a:t>
            </a:r>
          </a:p>
          <a:p>
            <a:r>
              <a:rPr lang="fr-FR" sz="2000" b="1" i="0" dirty="0">
                <a:solidFill>
                  <a:srgbClr val="FF0000"/>
                </a:solidFill>
                <a:effectLst/>
              </a:rPr>
              <a:t>Définir L'objectif :    </a:t>
            </a:r>
            <a:r>
              <a:rPr lang="fr-FR" sz="2000" b="1" i="0" dirty="0">
                <a:effectLst/>
              </a:rPr>
              <a:t>maximiser le profit total</a:t>
            </a:r>
            <a:r>
              <a:rPr lang="fr-FR" sz="2000" b="0" i="0" dirty="0">
                <a:effectLst/>
              </a:rPr>
              <a:t>, qui est donné par :</a:t>
            </a:r>
          </a:p>
          <a:p>
            <a:pPr lvl="1"/>
            <a:r>
              <a:rPr lang="fr-FR" sz="2000" b="0" i="0" dirty="0">
                <a:effectLst/>
              </a:rPr>
              <a:t>10</a:t>
            </a:r>
            <a:r>
              <a:rPr lang="fr-FR" sz="2000" b="0" i="1" dirty="0">
                <a:effectLst/>
              </a:rPr>
              <a:t>x</a:t>
            </a:r>
            <a:r>
              <a:rPr lang="fr-FR" sz="2000" b="0" i="0" dirty="0">
                <a:effectLst/>
              </a:rPr>
              <a:t>+15</a:t>
            </a:r>
            <a:r>
              <a:rPr lang="fr-FR" sz="2000" b="0" i="1" dirty="0">
                <a:effectLst/>
              </a:rPr>
              <a:t>y</a:t>
            </a:r>
          </a:p>
          <a:p>
            <a:r>
              <a:rPr lang="fr-FR" sz="2000" b="1" dirty="0">
                <a:solidFill>
                  <a:srgbClr val="FF0000"/>
                </a:solidFill>
              </a:rPr>
              <a:t>Identifier les contraintes</a:t>
            </a:r>
          </a:p>
          <a:p>
            <a:pPr lvl="1"/>
            <a:r>
              <a:rPr lang="fr-FR" sz="2000" b="1" i="0" dirty="0">
                <a:effectLst/>
              </a:rPr>
              <a:t>Contrainte de disponibilité de matière première X : L'entreprise ne peut pas utiliser plus de 5 unités de matière première X. </a:t>
            </a:r>
          </a:p>
          <a:p>
            <a:pPr marL="457200" lvl="1" indent="0">
              <a:buNone/>
            </a:pPr>
            <a:r>
              <a:rPr lang="fr-FR" sz="2000" dirty="0"/>
              <a:t>2x+y&lt;=5</a:t>
            </a:r>
            <a:endParaRPr lang="fr-FR" sz="2000" b="1" dirty="0">
              <a:effectLst/>
            </a:endParaRPr>
          </a:p>
          <a:p>
            <a:pPr lvl="1"/>
            <a:r>
              <a:rPr lang="fr-FR" sz="2000" b="1" dirty="0"/>
              <a:t>Contrainte de disponibilité de matière première Y : L'entreprise ne peut pas utiliser plus de 12 unités de matière première Y</a:t>
            </a:r>
          </a:p>
          <a:p>
            <a:pPr marL="457200" lvl="1" indent="0">
              <a:buNone/>
            </a:pPr>
            <a:r>
              <a:rPr lang="fr-FR" sz="2000" dirty="0"/>
              <a:t>x+3y&lt;=12</a:t>
            </a:r>
          </a:p>
          <a:p>
            <a:pPr lvl="1"/>
            <a:r>
              <a:rPr lang="fr-FR" sz="2000" b="1" dirty="0"/>
              <a:t>Contraintes de non-</a:t>
            </a:r>
            <a:r>
              <a:rPr lang="fr-FR" sz="2000" b="1" dirty="0" err="1"/>
              <a:t>negativité</a:t>
            </a:r>
            <a:endParaRPr lang="fr-FR" sz="2000" b="1" dirty="0"/>
          </a:p>
          <a:p>
            <a:pPr marL="457200" lvl="1" indent="0">
              <a:buNone/>
            </a:pPr>
            <a:r>
              <a:rPr lang="fr-FR" sz="2000" dirty="0"/>
              <a:t>x, y&gt;=0</a:t>
            </a:r>
          </a:p>
        </p:txBody>
      </p:sp>
    </p:spTree>
    <p:extLst>
      <p:ext uri="{BB962C8B-B14F-4D97-AF65-F5344CB8AC3E}">
        <p14:creationId xmlns:p14="http://schemas.microsoft.com/office/powerpoint/2010/main" val="219373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652AF1C-5B90-4A4C-B4F9-DA9790C80AF7}"/>
              </a:ext>
            </a:extLst>
          </p:cNvPr>
          <p:cNvSpPr>
            <a:spLocks noGrp="1"/>
          </p:cNvSpPr>
          <p:nvPr>
            <p:ph type="title"/>
          </p:nvPr>
        </p:nvSpPr>
        <p:spPr>
          <a:xfrm>
            <a:off x="1188069" y="381935"/>
            <a:ext cx="9356106" cy="1200329"/>
          </a:xfrm>
        </p:spPr>
        <p:txBody>
          <a:bodyPr anchor="t">
            <a:normAutofit/>
          </a:bodyPr>
          <a:lstStyle/>
          <a:p>
            <a:r>
              <a:rPr lang="fr-FR" sz="6800" b="1" dirty="0"/>
              <a:t>Exemple de modélisation 2 </a:t>
            </a:r>
          </a:p>
        </p:txBody>
      </p:sp>
      <p:grpSp>
        <p:nvGrpSpPr>
          <p:cNvPr id="30" name="Group 18">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2" name="Espace réservé du contenu 2">
            <a:extLst>
              <a:ext uri="{FF2B5EF4-FFF2-40B4-BE49-F238E27FC236}">
                <a16:creationId xmlns:a16="http://schemas.microsoft.com/office/drawing/2014/main" id="{763FC943-7599-0873-FDAD-8A98B1CF086C}"/>
              </a:ext>
            </a:extLst>
          </p:cNvPr>
          <p:cNvGraphicFramePr>
            <a:graphicFrameLocks noGrp="1"/>
          </p:cNvGraphicFramePr>
          <p:nvPr>
            <p:ph idx="1"/>
            <p:extLst>
              <p:ext uri="{D42A27DB-BD31-4B8C-83A1-F6EECF244321}">
                <p14:modId xmlns:p14="http://schemas.microsoft.com/office/powerpoint/2010/main" val="2091325665"/>
              </p:ext>
            </p:extLst>
          </p:nvPr>
        </p:nvGraphicFramePr>
        <p:xfrm>
          <a:off x="1188062" y="1749287"/>
          <a:ext cx="10639501" cy="4726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34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CA716A5-71EC-459E-B1A7-90DFFE3A9F6F}"/>
              </a:ext>
            </a:extLst>
          </p:cNvPr>
          <p:cNvSpPr>
            <a:spLocks noGrp="1"/>
          </p:cNvSpPr>
          <p:nvPr>
            <p:ph type="title"/>
          </p:nvPr>
        </p:nvSpPr>
        <p:spPr>
          <a:xfrm>
            <a:off x="838200" y="365125"/>
            <a:ext cx="10515600" cy="1325563"/>
          </a:xfrm>
        </p:spPr>
        <p:txBody>
          <a:bodyPr>
            <a:normAutofit/>
          </a:bodyPr>
          <a:lstStyle/>
          <a:p>
            <a:r>
              <a:rPr lang="fr-FR" sz="5400" b="1" i="0" u="none" strike="noStrike" baseline="0">
                <a:latin typeface="Times New Roman" panose="02020603050405020304" pitchFamily="18" charset="0"/>
              </a:rPr>
              <a:t>Contenu de la matière : </a:t>
            </a:r>
            <a:endParaRPr lang="fr-FR" sz="5400" b="0" i="0" u="none" strike="noStrike" baseline="0">
              <a:latin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Espace réservé du contenu 2">
            <a:extLst>
              <a:ext uri="{FF2B5EF4-FFF2-40B4-BE49-F238E27FC236}">
                <a16:creationId xmlns:a16="http://schemas.microsoft.com/office/drawing/2014/main" id="{8BB16F94-1E10-5072-E219-878B9A070F6D}"/>
              </a:ext>
            </a:extLst>
          </p:cNvPr>
          <p:cNvGraphicFramePr>
            <a:graphicFrameLocks noGrp="1"/>
          </p:cNvGraphicFramePr>
          <p:nvPr>
            <p:ph idx="1"/>
            <p:extLst>
              <p:ext uri="{D42A27DB-BD31-4B8C-83A1-F6EECF244321}">
                <p14:modId xmlns:p14="http://schemas.microsoft.com/office/powerpoint/2010/main" val="904652173"/>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245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94D1D-2350-411D-8B1D-39DDC77EB38C}"/>
              </a:ext>
            </a:extLst>
          </p:cNvPr>
          <p:cNvSpPr>
            <a:spLocks noGrp="1"/>
          </p:cNvSpPr>
          <p:nvPr>
            <p:ph type="title"/>
          </p:nvPr>
        </p:nvSpPr>
        <p:spPr>
          <a:xfrm>
            <a:off x="572493" y="238539"/>
            <a:ext cx="11018520" cy="1434415"/>
          </a:xfrm>
        </p:spPr>
        <p:txBody>
          <a:bodyPr anchor="b">
            <a:normAutofit/>
          </a:bodyPr>
          <a:lstStyle/>
          <a:p>
            <a:r>
              <a:rPr lang="fr-FR" sz="5400" b="1" dirty="0"/>
              <a:t>Exemple de modélisation 2 </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483B2A5-DFE5-4E66-AC88-C3EC5B34F219}"/>
              </a:ext>
            </a:extLst>
          </p:cNvPr>
          <p:cNvSpPr>
            <a:spLocks noGrp="1"/>
          </p:cNvSpPr>
          <p:nvPr>
            <p:ph idx="1"/>
          </p:nvPr>
        </p:nvSpPr>
        <p:spPr>
          <a:xfrm>
            <a:off x="572492" y="2071315"/>
            <a:ext cx="7537837" cy="4589493"/>
          </a:xfrm>
        </p:spPr>
        <p:txBody>
          <a:bodyPr anchor="t">
            <a:normAutofit fontScale="85000" lnSpcReduction="10000"/>
          </a:bodyPr>
          <a:lstStyle/>
          <a:p>
            <a:r>
              <a:rPr lang="fr-FR" sz="2400" b="1" dirty="0"/>
              <a:t>Modélisation par Graphe </a:t>
            </a:r>
          </a:p>
          <a:p>
            <a:pPr>
              <a:buFont typeface="+mj-lt"/>
              <a:buAutoNum type="arabicPeriod"/>
            </a:pPr>
            <a:r>
              <a:rPr lang="fr-FR" sz="2000" b="0" i="0" dirty="0">
                <a:effectLst/>
              </a:rPr>
              <a:t>Vous avez deux ensembles de nœuds (sommets) : un ensemble de nœuds représentant les travailleurs et un ensemble de nœuds représentant les tâches.</a:t>
            </a:r>
          </a:p>
          <a:p>
            <a:pPr>
              <a:buFont typeface="+mj-lt"/>
              <a:buAutoNum type="arabicPeriod"/>
            </a:pPr>
            <a:r>
              <a:rPr lang="fr-FR" sz="2000" b="0" i="0" dirty="0">
                <a:effectLst/>
              </a:rPr>
              <a:t>Chaque arête (côté) entre un travailleur et une tâche a un poids qui représente le coût ou le temps nécessaire pour que ce travailleur effectue cette tâche.</a:t>
            </a:r>
          </a:p>
          <a:p>
            <a:pPr>
              <a:buFont typeface="+mj-lt"/>
              <a:buAutoNum type="arabicPeriod"/>
            </a:pPr>
            <a:r>
              <a:rPr lang="fr-FR" sz="2000" b="0" i="0" dirty="0">
                <a:effectLst/>
              </a:rPr>
              <a:t>L'objectif est d'attribuer chaque travailleur à une tâche de manière à minimiser le coût total, tout en attribuant exactement une tâche à chaque travailleur et en veillant à ce que chaque tâche soit effectuée par un travailleur.</a:t>
            </a:r>
          </a:p>
          <a:p>
            <a:pPr>
              <a:buFont typeface="+mj-lt"/>
              <a:buAutoNum type="arabicPeriod"/>
            </a:pPr>
            <a:r>
              <a:rPr lang="fr-FR" sz="2000" b="0" i="0" dirty="0">
                <a:effectLst/>
              </a:rPr>
              <a:t>Le problème est de trouver une correspondance (appariement) entre les travailleurs et les tâches qui minimise le coût total.</a:t>
            </a:r>
          </a:p>
          <a:p>
            <a:pPr>
              <a:buFont typeface="+mj-lt"/>
              <a:buAutoNum type="arabicPeriod"/>
            </a:pPr>
            <a:r>
              <a:rPr lang="fr-FR" sz="2000" b="0" i="0" dirty="0">
                <a:effectLst/>
              </a:rPr>
              <a:t>Le graphe est biparti, ce qui signifie qu'aucune arête ne relie deux travailleurs ou deux tâches, mais seulement un travailleur à une tâche.</a:t>
            </a:r>
          </a:p>
          <a:p>
            <a:r>
              <a:rPr lang="fr-FR" sz="2000" b="0" i="0" dirty="0">
                <a:effectLst/>
              </a:rPr>
              <a:t>La modélisation par graphe permet de résoudre ce problème en utilisant des algorithmes d'appariement biparti. En trouvant l'appariement optimal dans le graphe, on peut déterminer quelle tâche doit être attribuée à chaque travailleur de manière à minimiser le coût total.</a:t>
            </a:r>
          </a:p>
        </p:txBody>
      </p:sp>
      <p:pic>
        <p:nvPicPr>
          <p:cNvPr id="4" name="Image 3">
            <a:extLst>
              <a:ext uri="{FF2B5EF4-FFF2-40B4-BE49-F238E27FC236}">
                <a16:creationId xmlns:a16="http://schemas.microsoft.com/office/drawing/2014/main" id="{54947A12-6D6E-456E-99F0-BAB7923F5B94}"/>
              </a:ext>
            </a:extLst>
          </p:cNvPr>
          <p:cNvPicPr>
            <a:picLocks noChangeAspect="1"/>
          </p:cNvPicPr>
          <p:nvPr/>
        </p:nvPicPr>
        <p:blipFill rotWithShape="1">
          <a:blip r:embed="rId2"/>
          <a:srcRect l="11279" r="7000" b="3"/>
          <a:stretch/>
        </p:blipFill>
        <p:spPr>
          <a:xfrm>
            <a:off x="8468138" y="2071316"/>
            <a:ext cx="3239891" cy="4096512"/>
          </a:xfrm>
          <a:prstGeom prst="rect">
            <a:avLst/>
          </a:prstGeom>
        </p:spPr>
      </p:pic>
    </p:spTree>
    <p:extLst>
      <p:ext uri="{BB962C8B-B14F-4D97-AF65-F5344CB8AC3E}">
        <p14:creationId xmlns:p14="http://schemas.microsoft.com/office/powerpoint/2010/main" val="1251145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40E65-8DA5-4D6C-B6FF-D040C613082D}"/>
              </a:ext>
            </a:extLst>
          </p:cNvPr>
          <p:cNvSpPr>
            <a:spLocks noGrp="1"/>
          </p:cNvSpPr>
          <p:nvPr>
            <p:ph type="title"/>
          </p:nvPr>
        </p:nvSpPr>
        <p:spPr>
          <a:xfrm>
            <a:off x="768626" y="0"/>
            <a:ext cx="10515600" cy="1325563"/>
          </a:xfrm>
        </p:spPr>
        <p:txBody>
          <a:bodyPr/>
          <a:lstStyle/>
          <a:p>
            <a:r>
              <a:rPr lang="fr-FR" b="1" dirty="0"/>
              <a:t>Complexité des algorithmes en RO</a:t>
            </a:r>
          </a:p>
        </p:txBody>
      </p:sp>
      <p:sp>
        <p:nvSpPr>
          <p:cNvPr id="3" name="Espace réservé du contenu 2">
            <a:extLst>
              <a:ext uri="{FF2B5EF4-FFF2-40B4-BE49-F238E27FC236}">
                <a16:creationId xmlns:a16="http://schemas.microsoft.com/office/drawing/2014/main" id="{6C8E9DC6-A2A5-42E4-9038-B19BE8DD0EB0}"/>
              </a:ext>
            </a:extLst>
          </p:cNvPr>
          <p:cNvSpPr>
            <a:spLocks noGrp="1"/>
          </p:cNvSpPr>
          <p:nvPr>
            <p:ph idx="1"/>
          </p:nvPr>
        </p:nvSpPr>
        <p:spPr>
          <a:xfrm>
            <a:off x="768626" y="974035"/>
            <a:ext cx="10840278" cy="6023113"/>
          </a:xfrm>
        </p:spPr>
        <p:txBody>
          <a:bodyPr>
            <a:noAutofit/>
          </a:bodyPr>
          <a:lstStyle/>
          <a:p>
            <a:pPr algn="l"/>
            <a:r>
              <a:rPr lang="fr-FR" sz="2400" b="0" i="0" dirty="0">
                <a:effectLst/>
              </a:rPr>
              <a:t>En RO la complexité des algorithmes est une mesure de leur performance en termes </a:t>
            </a:r>
            <a:r>
              <a:rPr lang="fr-FR" sz="2400" b="1" i="0" dirty="0">
                <a:effectLst/>
              </a:rPr>
              <a:t>de temps et de ressources ( et réseaux)</a:t>
            </a:r>
            <a:r>
              <a:rPr lang="fr-FR" sz="2400" b="0" i="0" dirty="0">
                <a:effectLst/>
              </a:rPr>
              <a:t> nécessaires pour résoudre un problème donné. La complexité dépend du type de problème et de l'algorithme utilisé.</a:t>
            </a:r>
          </a:p>
          <a:p>
            <a:pPr algn="l">
              <a:buFont typeface="+mj-lt"/>
              <a:buAutoNum type="arabicPeriod"/>
            </a:pPr>
            <a:r>
              <a:rPr lang="fr-FR" sz="2400" b="1" i="0" dirty="0">
                <a:effectLst/>
              </a:rPr>
              <a:t>Complexité Temporelle :</a:t>
            </a:r>
            <a:r>
              <a:rPr lang="fr-FR" sz="2400" b="0" i="0" dirty="0">
                <a:effectLst/>
              </a:rPr>
              <a:t> Il s'agit du temps nécessaire à un algorithme pour résoudre un problème en fonction de la taille de l'instance du problème. Souvent, elle est exprimée en notation "O", comme O(n^2), où "n" représente la taille de l'instance. </a:t>
            </a:r>
            <a:r>
              <a:rPr lang="fr-FR" sz="2400" dirty="0"/>
              <a:t>( </a:t>
            </a:r>
            <a:r>
              <a:rPr lang="fr-FR" sz="2400" b="1" dirty="0"/>
              <a:t>la plus importante</a:t>
            </a:r>
            <a:r>
              <a:rPr lang="fr-FR" sz="2400" dirty="0"/>
              <a:t>) </a:t>
            </a:r>
            <a:endParaRPr lang="fr-FR" sz="2400" b="0" i="0" dirty="0">
              <a:effectLst/>
            </a:endParaRPr>
          </a:p>
          <a:p>
            <a:pPr algn="l">
              <a:buFont typeface="+mj-lt"/>
              <a:buAutoNum type="arabicPeriod"/>
            </a:pPr>
            <a:r>
              <a:rPr lang="fr-FR" sz="2400" b="1" i="0" dirty="0">
                <a:effectLst/>
              </a:rPr>
              <a:t>Complexité Spatiale :</a:t>
            </a:r>
            <a:r>
              <a:rPr lang="fr-FR" sz="2400" b="0" i="0" dirty="0">
                <a:effectLst/>
              </a:rPr>
              <a:t> Cela fait référence à la quantité de mémoire nécessaire à un algorithme pour résoudre un problème. C'est important dans les problèmes de grande taille où la gestion de la mémoire peut devenir un facteur limitant.</a:t>
            </a:r>
          </a:p>
          <a:p>
            <a:pPr algn="l">
              <a:buFont typeface="+mj-lt"/>
              <a:buAutoNum type="arabicPeriod"/>
            </a:pPr>
            <a:r>
              <a:rPr lang="fr-FR" sz="2400" b="1" i="0" dirty="0">
                <a:effectLst/>
              </a:rPr>
              <a:t> Complexité Réseau</a:t>
            </a:r>
            <a:r>
              <a:rPr lang="fr-FR" sz="2400" b="0" i="0" dirty="0">
                <a:effectLst/>
              </a:rPr>
              <a:t>: </a:t>
            </a:r>
            <a:r>
              <a:rPr lang="fr-FR" sz="2200" b="0" i="0" dirty="0">
                <a:effectLst/>
              </a:rPr>
              <a:t>La complexité réseau en RO fait référence à la modélisation et à l'analyse de systèmes de réseaux, tels que les réseaux de transport, les réseaux de distribution, les réseaux de télécommunication, les réseaux électriques, et d'autres systèmes similaires. Ces problèmes impliquent généralement la recherche de solutions optimales pour acheminer des ressources (tels que des marchandises, des données, de l'électricité, etc.) à travers un réseau avec des contraintes spécifiques.</a:t>
            </a:r>
          </a:p>
        </p:txBody>
      </p:sp>
    </p:spTree>
    <p:extLst>
      <p:ext uri="{BB962C8B-B14F-4D97-AF65-F5344CB8AC3E}">
        <p14:creationId xmlns:p14="http://schemas.microsoft.com/office/powerpoint/2010/main" val="24227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00F31B4-9E04-4890-BAB4-A4FE2659465A}"/>
              </a:ext>
            </a:extLst>
          </p:cNvPr>
          <p:cNvSpPr>
            <a:spLocks noGrp="1"/>
          </p:cNvSpPr>
          <p:nvPr>
            <p:ph type="title"/>
          </p:nvPr>
        </p:nvSpPr>
        <p:spPr>
          <a:xfrm>
            <a:off x="572493" y="238539"/>
            <a:ext cx="11018520" cy="1434415"/>
          </a:xfrm>
        </p:spPr>
        <p:txBody>
          <a:bodyPr anchor="b">
            <a:normAutofit/>
          </a:bodyPr>
          <a:lstStyle/>
          <a:p>
            <a:r>
              <a:rPr lang="fr-FR" sz="4600" b="1" dirty="0"/>
              <a:t>Complexité des algorithmes en RO</a:t>
            </a:r>
            <a:br>
              <a:rPr lang="fr-FR" sz="4600" dirty="0"/>
            </a:br>
            <a:endParaRPr lang="fr-FR" sz="4600"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5D410FC8-9864-4228-B6A1-EDD63DDB1EAE}"/>
              </a:ext>
            </a:extLst>
          </p:cNvPr>
          <p:cNvPicPr>
            <a:picLocks noChangeAspect="1"/>
          </p:cNvPicPr>
          <p:nvPr/>
        </p:nvPicPr>
        <p:blipFill rotWithShape="1">
          <a:blip r:embed="rId2"/>
          <a:srcRect t="2086" r="-2" b="16725"/>
          <a:stretch/>
        </p:blipFill>
        <p:spPr>
          <a:xfrm>
            <a:off x="9743134" y="2785897"/>
            <a:ext cx="2373331" cy="3126296"/>
          </a:xfrm>
          <a:prstGeom prst="rect">
            <a:avLst/>
          </a:prstGeom>
        </p:spPr>
      </p:pic>
      <p:pic>
        <p:nvPicPr>
          <p:cNvPr id="23" name="Image 22">
            <a:extLst>
              <a:ext uri="{FF2B5EF4-FFF2-40B4-BE49-F238E27FC236}">
                <a16:creationId xmlns:a16="http://schemas.microsoft.com/office/drawing/2014/main" id="{B5C84733-2EA4-4195-8882-08F7086719C4}"/>
              </a:ext>
            </a:extLst>
          </p:cNvPr>
          <p:cNvPicPr>
            <a:picLocks noChangeAspect="1"/>
          </p:cNvPicPr>
          <p:nvPr/>
        </p:nvPicPr>
        <p:blipFill>
          <a:blip r:embed="rId3"/>
          <a:stretch>
            <a:fillRect/>
          </a:stretch>
        </p:blipFill>
        <p:spPr>
          <a:xfrm>
            <a:off x="216431" y="4494056"/>
            <a:ext cx="9454216" cy="2313963"/>
          </a:xfrm>
          <a:prstGeom prst="rect">
            <a:avLst/>
          </a:prstGeom>
        </p:spPr>
      </p:pic>
      <p:sp>
        <p:nvSpPr>
          <p:cNvPr id="26" name="ZoneTexte 25">
            <a:extLst>
              <a:ext uri="{FF2B5EF4-FFF2-40B4-BE49-F238E27FC236}">
                <a16:creationId xmlns:a16="http://schemas.microsoft.com/office/drawing/2014/main" id="{67AF2F2D-E893-4173-9568-1FAB25616E47}"/>
              </a:ext>
            </a:extLst>
          </p:cNvPr>
          <p:cNvSpPr txBox="1"/>
          <p:nvPr/>
        </p:nvSpPr>
        <p:spPr>
          <a:xfrm>
            <a:off x="494905" y="1200847"/>
            <a:ext cx="8802126" cy="3293209"/>
          </a:xfrm>
          <a:prstGeom prst="rect">
            <a:avLst/>
          </a:prstGeom>
          <a:noFill/>
        </p:spPr>
        <p:txBody>
          <a:bodyPr wrap="square">
            <a:spAutoFit/>
          </a:bodyPr>
          <a:lstStyle/>
          <a:p>
            <a:pPr marL="0" indent="0">
              <a:buNone/>
            </a:pPr>
            <a:r>
              <a:rPr lang="fr-FR" sz="2800" b="1" dirty="0"/>
              <a:t>Classes de complexités</a:t>
            </a:r>
          </a:p>
          <a:p>
            <a:pPr marL="0" indent="0">
              <a:buNone/>
            </a:pPr>
            <a:endParaRPr lang="fr-FR" sz="2000" b="1" i="0" dirty="0">
              <a:effectLst/>
            </a:endParaRPr>
          </a:p>
          <a:p>
            <a:pPr>
              <a:buFont typeface="+mj-lt"/>
              <a:buAutoNum type="arabicPeriod"/>
            </a:pPr>
            <a:r>
              <a:rPr lang="fr-FR" sz="2000" b="1" i="0" dirty="0">
                <a:effectLst/>
              </a:rPr>
              <a:t>Complexité Polynomial (P):</a:t>
            </a:r>
            <a:r>
              <a:rPr lang="fr-FR" sz="2000" b="0" i="0" dirty="0">
                <a:effectLst/>
              </a:rPr>
              <a:t> Les problèmes dont la complexité pire cas est bornée par un polynôme en fonction de la taille de l'instance appartiennent à la classe de complexité "P" (problèmes polynomiaux). Ils sont considérés comme relativement faciles à résoudre.</a:t>
            </a:r>
          </a:p>
          <a:p>
            <a:pPr>
              <a:buFont typeface="+mj-lt"/>
              <a:buAutoNum type="arabicPeriod"/>
            </a:pPr>
            <a:r>
              <a:rPr lang="fr-FR" sz="2000" b="1" i="0" dirty="0">
                <a:effectLst/>
              </a:rPr>
              <a:t>Complexité NP :</a:t>
            </a:r>
            <a:r>
              <a:rPr lang="fr-FR" sz="2000" b="0" i="0" dirty="0">
                <a:effectLst/>
              </a:rPr>
              <a:t> Les problèmes dont il est facile de vérifier une solution, mais pas nécessairement de la trouver rapidement, appartiennent à la classe "NP" (problèmes non déterministes polynomiaux). Certains problèmes d'optimisation en RO, comme le voyageur de commerce, appartiennent à cette classe.</a:t>
            </a:r>
          </a:p>
        </p:txBody>
      </p:sp>
    </p:spTree>
    <p:extLst>
      <p:ext uri="{BB962C8B-B14F-4D97-AF65-F5344CB8AC3E}">
        <p14:creationId xmlns:p14="http://schemas.microsoft.com/office/powerpoint/2010/main" val="3351088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0F31B4-9E04-4890-BAB4-A4FE2659465A}"/>
              </a:ext>
            </a:extLst>
          </p:cNvPr>
          <p:cNvSpPr>
            <a:spLocks noGrp="1"/>
          </p:cNvSpPr>
          <p:nvPr>
            <p:ph type="title"/>
          </p:nvPr>
        </p:nvSpPr>
        <p:spPr>
          <a:xfrm>
            <a:off x="572493" y="238539"/>
            <a:ext cx="11018520" cy="1434415"/>
          </a:xfrm>
        </p:spPr>
        <p:txBody>
          <a:bodyPr anchor="b">
            <a:normAutofit/>
          </a:bodyPr>
          <a:lstStyle/>
          <a:p>
            <a:r>
              <a:rPr lang="fr-FR" sz="4600" b="1" dirty="0"/>
              <a:t>Complexité des algorithmes en RO</a:t>
            </a:r>
            <a:br>
              <a:rPr lang="fr-FR" sz="4600" dirty="0"/>
            </a:br>
            <a:endParaRPr lang="fr-FR" sz="4600" dirty="0"/>
          </a:p>
        </p:txBody>
      </p:sp>
      <p:sp>
        <p:nvSpPr>
          <p:cNvPr id="3" name="Espace réservé du contenu 2">
            <a:extLst>
              <a:ext uri="{FF2B5EF4-FFF2-40B4-BE49-F238E27FC236}">
                <a16:creationId xmlns:a16="http://schemas.microsoft.com/office/drawing/2014/main" id="{8C23EDBA-FE7D-4C08-B531-EBE05ACC9A67}"/>
              </a:ext>
            </a:extLst>
          </p:cNvPr>
          <p:cNvSpPr>
            <a:spLocks noGrp="1"/>
          </p:cNvSpPr>
          <p:nvPr>
            <p:ph idx="1"/>
          </p:nvPr>
        </p:nvSpPr>
        <p:spPr>
          <a:xfrm>
            <a:off x="572492" y="1202635"/>
            <a:ext cx="8670897" cy="5585791"/>
          </a:xfrm>
        </p:spPr>
        <p:txBody>
          <a:bodyPr anchor="t">
            <a:normAutofit fontScale="85000" lnSpcReduction="10000"/>
          </a:bodyPr>
          <a:lstStyle/>
          <a:p>
            <a:pPr marL="0" indent="0">
              <a:buNone/>
            </a:pPr>
            <a:r>
              <a:rPr lang="fr-FR" sz="2400" b="1" dirty="0"/>
              <a:t>Classes de complexités</a:t>
            </a:r>
            <a:endParaRPr lang="fr-FR" sz="2400" b="1" i="0" dirty="0">
              <a:effectLst/>
            </a:endParaRPr>
          </a:p>
          <a:p>
            <a:pPr marL="457200" indent="-457200">
              <a:buFont typeface="+mj-lt"/>
              <a:buAutoNum type="arabicPeriod" startAt="3"/>
            </a:pPr>
            <a:r>
              <a:rPr lang="fr-FR" sz="2400" b="1" i="0" dirty="0">
                <a:effectLst/>
              </a:rPr>
              <a:t>Complexité NP-complète : </a:t>
            </a:r>
            <a:r>
              <a:rPr lang="fr-FR" sz="2400" b="0" i="0" dirty="0">
                <a:effectLst/>
              </a:rPr>
              <a:t>Les problèmes NP-complets sont parmi les problèmes les plus difficiles en NP. </a:t>
            </a:r>
          </a:p>
          <a:p>
            <a:pPr marL="700088" indent="-342900">
              <a:buFont typeface="Wingdings" panose="05000000000000000000" pitchFamily="2" charset="2"/>
              <a:buChar char="Ø"/>
            </a:pPr>
            <a:r>
              <a:rPr lang="fr-FR" sz="2400" b="0" i="0" dirty="0">
                <a:effectLst/>
              </a:rPr>
              <a:t>Si l'un de ces problèmes peut être résolu en temps </a:t>
            </a:r>
            <a:r>
              <a:rPr lang="fr-FR" sz="2400" b="0" i="0" dirty="0" err="1">
                <a:effectLst/>
              </a:rPr>
              <a:t>polynomial</a:t>
            </a:r>
            <a:r>
              <a:rPr lang="fr-FR" sz="2400" b="0" i="0" dirty="0" err="1">
                <a:effectLst/>
                <a:sym typeface="Wingdings" panose="05000000000000000000" pitchFamily="2" charset="2"/>
              </a:rPr>
              <a:t></a:t>
            </a:r>
            <a:r>
              <a:rPr lang="fr-FR" sz="2400" b="0" i="0" dirty="0" err="1">
                <a:effectLst/>
              </a:rPr>
              <a:t>tous</a:t>
            </a:r>
            <a:r>
              <a:rPr lang="fr-FR" sz="2400" b="0" i="0" dirty="0">
                <a:effectLst/>
              </a:rPr>
              <a:t> les problèmes NP peuvent être résolus en temps polynomial. </a:t>
            </a:r>
          </a:p>
          <a:p>
            <a:pPr marL="700088" indent="-342900">
              <a:buFont typeface="Wingdings" panose="05000000000000000000" pitchFamily="2" charset="2"/>
              <a:buChar char="Ø"/>
            </a:pPr>
            <a:r>
              <a:rPr lang="fr-FR" sz="2400" b="0" i="0" dirty="0">
                <a:effectLst/>
              </a:rPr>
              <a:t>De nombreux problèmes en RO, comme le sac à dos, sont NP-complets.</a:t>
            </a:r>
          </a:p>
          <a:p>
            <a:pPr marL="457200" indent="-457200">
              <a:buFont typeface="+mj-lt"/>
              <a:buAutoNum type="arabicPeriod" startAt="4"/>
            </a:pPr>
            <a:r>
              <a:rPr lang="fr-FR" sz="2400" b="1" dirty="0"/>
              <a:t>Complexité </a:t>
            </a:r>
            <a:r>
              <a:rPr lang="fr-FR" sz="2400" b="1" dirty="0" err="1"/>
              <a:t>NP-difficile</a:t>
            </a:r>
            <a:r>
              <a:rPr lang="fr-FR" sz="2400" b="1" i="0" dirty="0" err="1">
                <a:effectLst/>
              </a:rPr>
              <a:t>:</a:t>
            </a:r>
            <a:r>
              <a:rPr lang="fr-FR" sz="2400" i="0" dirty="0" err="1">
                <a:effectLst/>
              </a:rPr>
              <a:t>Un</a:t>
            </a:r>
            <a:r>
              <a:rPr lang="fr-FR" sz="2400" i="0" dirty="0">
                <a:effectLst/>
              </a:rPr>
              <a:t> problème est NP-difficile s'il est au moins aussi difficile que les problèmes NP-complets, mais il n'est pas </a:t>
            </a:r>
            <a:r>
              <a:rPr lang="fr-FR" sz="2600" i="0" dirty="0">
                <a:effectLst/>
              </a:rPr>
              <a:t>nécessairement dans la classe NP. </a:t>
            </a:r>
            <a:endParaRPr lang="fr-FR" sz="2600" dirty="0"/>
          </a:p>
          <a:p>
            <a:pPr marL="700088" indent="-342900">
              <a:buFont typeface="Wingdings" panose="05000000000000000000" pitchFamily="2" charset="2"/>
              <a:buChar char="Ø"/>
            </a:pPr>
            <a:r>
              <a:rPr lang="fr-FR" sz="2400" dirty="0"/>
              <a:t>il ne garantit pas que vous pouvez vérifier en temps polynomial si une solution proposée est correcte</a:t>
            </a:r>
          </a:p>
          <a:p>
            <a:pPr marL="700088" indent="-342900">
              <a:buFont typeface="Wingdings" panose="05000000000000000000" pitchFamily="2" charset="2"/>
              <a:buChar char="Ø"/>
            </a:pPr>
            <a:r>
              <a:rPr lang="fr-FR" sz="2400" dirty="0"/>
              <a:t>il garantit que si vous pouviez le résoudre en temps polynomial, alors vous pourriez résoudre tous les problèmes de NP en temps polynomial</a:t>
            </a:r>
          </a:p>
          <a:p>
            <a:r>
              <a:rPr lang="fr-FR" sz="2400" b="0" i="0" dirty="0">
                <a:effectLst/>
                <a:highlight>
                  <a:srgbClr val="00FF00"/>
                </a:highlight>
              </a:rPr>
              <a:t>La complexité des algorithmes en RO est essentielle pour évaluer la faisabilité de la résolution de problèmes réels dans un délai raisonnable. </a:t>
            </a:r>
          </a:p>
          <a:p>
            <a:r>
              <a:rPr lang="fr-FR" sz="2400" b="0" i="0" dirty="0">
                <a:effectLst/>
                <a:highlight>
                  <a:srgbClr val="00FF00"/>
                </a:highlight>
              </a:rPr>
              <a:t>L'analyse de la complexité aide à guider le choix de la méthode de résolution en fonction de la taille de l'instance du problème et de la qualité de la solution requise.</a:t>
            </a:r>
          </a:p>
          <a:p>
            <a:pPr marL="0" indent="0">
              <a:buNone/>
            </a:pPr>
            <a:endParaRPr lang="fr-FR" sz="1000" dirty="0"/>
          </a:p>
        </p:txBody>
      </p:sp>
      <p:pic>
        <p:nvPicPr>
          <p:cNvPr id="7" name="Image 6">
            <a:extLst>
              <a:ext uri="{FF2B5EF4-FFF2-40B4-BE49-F238E27FC236}">
                <a16:creationId xmlns:a16="http://schemas.microsoft.com/office/drawing/2014/main" id="{5D410FC8-9864-4228-B6A1-EDD63DDB1EAE}"/>
              </a:ext>
            </a:extLst>
          </p:cNvPr>
          <p:cNvPicPr>
            <a:picLocks noChangeAspect="1"/>
          </p:cNvPicPr>
          <p:nvPr/>
        </p:nvPicPr>
        <p:blipFill rotWithShape="1">
          <a:blip r:embed="rId2"/>
          <a:srcRect t="2086" r="-2" b="16725"/>
          <a:stretch/>
        </p:blipFill>
        <p:spPr>
          <a:xfrm>
            <a:off x="9243390" y="2093976"/>
            <a:ext cx="2373331" cy="4096512"/>
          </a:xfrm>
          <a:prstGeom prst="rect">
            <a:avLst/>
          </a:prstGeom>
        </p:spPr>
      </p:pic>
    </p:spTree>
    <p:extLst>
      <p:ext uri="{BB962C8B-B14F-4D97-AF65-F5344CB8AC3E}">
        <p14:creationId xmlns:p14="http://schemas.microsoft.com/office/powerpoint/2010/main" val="232141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362DBA-DD45-4E68-8226-220673D68F93}"/>
              </a:ext>
            </a:extLst>
          </p:cNvPr>
          <p:cNvSpPr>
            <a:spLocks noGrp="1"/>
          </p:cNvSpPr>
          <p:nvPr>
            <p:ph type="title"/>
          </p:nvPr>
        </p:nvSpPr>
        <p:spPr/>
        <p:txBody>
          <a:bodyPr/>
          <a:lstStyle/>
          <a:p>
            <a:r>
              <a:rPr lang="fr-FR" b="1" i="0" dirty="0">
                <a:effectLst/>
                <a:latin typeface="Söhne"/>
              </a:rPr>
              <a:t>Limites et Défis de la Recherche Opérationnelle</a:t>
            </a:r>
            <a:endParaRPr lang="fr-FR" dirty="0"/>
          </a:p>
        </p:txBody>
      </p:sp>
      <p:sp>
        <p:nvSpPr>
          <p:cNvPr id="3" name="Espace réservé du contenu 2">
            <a:extLst>
              <a:ext uri="{FF2B5EF4-FFF2-40B4-BE49-F238E27FC236}">
                <a16:creationId xmlns:a16="http://schemas.microsoft.com/office/drawing/2014/main" id="{91C40E1E-3186-4468-B4C1-0AFCC8C86D5F}"/>
              </a:ext>
            </a:extLst>
          </p:cNvPr>
          <p:cNvSpPr>
            <a:spLocks noGrp="1"/>
          </p:cNvSpPr>
          <p:nvPr>
            <p:ph idx="1"/>
          </p:nvPr>
        </p:nvSpPr>
        <p:spPr/>
        <p:txBody>
          <a:bodyPr>
            <a:normAutofit fontScale="92500" lnSpcReduction="10000"/>
          </a:bodyPr>
          <a:lstStyle/>
          <a:p>
            <a:pPr algn="l"/>
            <a:r>
              <a:rPr lang="fr-FR" sz="3500" b="1" i="0" dirty="0">
                <a:effectLst/>
              </a:rPr>
              <a:t>Limites de la RO :</a:t>
            </a:r>
            <a:endParaRPr lang="fr-FR" sz="3500" b="0" i="0" dirty="0">
              <a:effectLst/>
            </a:endParaRPr>
          </a:p>
          <a:p>
            <a:pPr algn="l">
              <a:buFont typeface="+mj-lt"/>
              <a:buAutoNum type="arabicPeriod"/>
            </a:pPr>
            <a:r>
              <a:rPr lang="fr-FR" b="1" i="0" dirty="0">
                <a:effectLst/>
              </a:rPr>
              <a:t>Complexité des Problèmes</a:t>
            </a:r>
            <a:r>
              <a:rPr lang="fr-FR" b="0" i="0" dirty="0">
                <a:effectLst/>
              </a:rPr>
              <a:t> : La RO peut être limitée par la complexité inhérente de certains problèmes. Certains problèmes sont NP-difficiles, ce qui signifie qu'il n'existe pas d'algorithme polynomial connu pour les résoudre de manière générale.</a:t>
            </a:r>
          </a:p>
          <a:p>
            <a:pPr algn="l">
              <a:buFont typeface="+mj-lt"/>
              <a:buAutoNum type="arabicPeriod"/>
            </a:pPr>
            <a:r>
              <a:rPr lang="fr-FR" b="1" i="0" dirty="0">
                <a:effectLst/>
              </a:rPr>
              <a:t>Modélisation Simplifiée</a:t>
            </a:r>
            <a:r>
              <a:rPr lang="fr-FR" b="0" i="0" dirty="0">
                <a:effectLst/>
              </a:rPr>
              <a:t> : La qualité des solutions dépend souvent de la qualité de la modélisation. Une modélisation simplifiée peut ne pas capturer toutes les nuances d'un problème réel, ce qui peut entraîner des résultats suboptimaux.</a:t>
            </a:r>
          </a:p>
          <a:p>
            <a:pPr algn="l">
              <a:buFont typeface="+mj-lt"/>
              <a:buAutoNum type="arabicPeriod"/>
            </a:pPr>
            <a:r>
              <a:rPr lang="fr-FR" b="1" i="0" dirty="0">
                <a:effectLst/>
              </a:rPr>
              <a:t>Données Incertaines</a:t>
            </a:r>
            <a:r>
              <a:rPr lang="fr-FR" b="0" i="0" dirty="0">
                <a:effectLst/>
              </a:rPr>
              <a:t> : La RO repose souvent sur des données précises, mais dans la réalité, les données peuvent être incertaines ou imprécises, ce qui peut affecter la fiabilité des résultats.</a:t>
            </a:r>
          </a:p>
          <a:p>
            <a:endParaRPr lang="fr-FR" dirty="0"/>
          </a:p>
        </p:txBody>
      </p:sp>
    </p:spTree>
    <p:extLst>
      <p:ext uri="{BB962C8B-B14F-4D97-AF65-F5344CB8AC3E}">
        <p14:creationId xmlns:p14="http://schemas.microsoft.com/office/powerpoint/2010/main" val="1553800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9F3418-BFD4-46E3-96A1-99E70A6E2910}"/>
              </a:ext>
            </a:extLst>
          </p:cNvPr>
          <p:cNvSpPr>
            <a:spLocks noGrp="1"/>
          </p:cNvSpPr>
          <p:nvPr>
            <p:ph type="title"/>
          </p:nvPr>
        </p:nvSpPr>
        <p:spPr>
          <a:xfrm>
            <a:off x="838200" y="176282"/>
            <a:ext cx="10515600" cy="1325563"/>
          </a:xfrm>
        </p:spPr>
        <p:txBody>
          <a:bodyPr/>
          <a:lstStyle/>
          <a:p>
            <a:r>
              <a:rPr lang="fr-FR" b="1" i="0" dirty="0">
                <a:effectLst/>
                <a:latin typeface="Söhne"/>
              </a:rPr>
              <a:t>Limites et Défis de la Recherche Opérationnelle</a:t>
            </a:r>
            <a:endParaRPr lang="fr-FR" dirty="0"/>
          </a:p>
        </p:txBody>
      </p:sp>
      <p:sp>
        <p:nvSpPr>
          <p:cNvPr id="3" name="Espace réservé du contenu 2">
            <a:extLst>
              <a:ext uri="{FF2B5EF4-FFF2-40B4-BE49-F238E27FC236}">
                <a16:creationId xmlns:a16="http://schemas.microsoft.com/office/drawing/2014/main" id="{F806859D-1820-4233-8DD1-7FB4C262DA6E}"/>
              </a:ext>
            </a:extLst>
          </p:cNvPr>
          <p:cNvSpPr>
            <a:spLocks noGrp="1"/>
          </p:cNvSpPr>
          <p:nvPr>
            <p:ph idx="1"/>
          </p:nvPr>
        </p:nvSpPr>
        <p:spPr>
          <a:xfrm>
            <a:off x="838200" y="1650931"/>
            <a:ext cx="10273748" cy="4908895"/>
          </a:xfrm>
        </p:spPr>
        <p:txBody>
          <a:bodyPr>
            <a:normAutofit fontScale="62500" lnSpcReduction="20000"/>
          </a:bodyPr>
          <a:lstStyle/>
          <a:p>
            <a:pPr algn="l"/>
            <a:r>
              <a:rPr lang="fr-FR" sz="4600" b="1" i="0" dirty="0">
                <a:effectLst/>
              </a:rPr>
              <a:t>Défis de la RO :</a:t>
            </a:r>
            <a:endParaRPr lang="fr-FR" sz="4600" b="0" i="0" dirty="0">
              <a:effectLst/>
            </a:endParaRPr>
          </a:p>
          <a:p>
            <a:pPr algn="l">
              <a:buFont typeface="+mj-lt"/>
              <a:buAutoNum type="arabicPeriod"/>
            </a:pPr>
            <a:r>
              <a:rPr lang="fr-FR" sz="3200" b="1" i="0" dirty="0">
                <a:effectLst/>
              </a:rPr>
              <a:t>Dimensionnalité</a:t>
            </a:r>
            <a:r>
              <a:rPr lang="fr-FR" sz="3200" b="0" i="0" dirty="0">
                <a:effectLst/>
              </a:rPr>
              <a:t> : Les problèmes avec un grand nombre de variables de décision peuvent être extrêmement difficiles à résoudre en raison de l'explosion combinatoire des possibilités.</a:t>
            </a:r>
          </a:p>
          <a:p>
            <a:pPr algn="l">
              <a:buFont typeface="+mj-lt"/>
              <a:buAutoNum type="arabicPeriod"/>
            </a:pPr>
            <a:r>
              <a:rPr lang="fr-FR" sz="3200" b="1" i="0" dirty="0">
                <a:effectLst/>
              </a:rPr>
              <a:t>Optimisation Multi-objectif</a:t>
            </a:r>
            <a:r>
              <a:rPr lang="fr-FR" sz="3200" b="0" i="0" dirty="0">
                <a:effectLst/>
              </a:rPr>
              <a:t> : La résolution de problèmes d'optimisation avec plusieurs objectifs concurrents (optimisation multi-objectif) peut être complexe, car il faut trouver un compromis entre les objectifs.</a:t>
            </a:r>
          </a:p>
          <a:p>
            <a:pPr algn="l">
              <a:buFont typeface="+mj-lt"/>
              <a:buAutoNum type="arabicPeriod"/>
            </a:pPr>
            <a:r>
              <a:rPr lang="fr-FR" sz="3200" b="1" i="0" dirty="0">
                <a:effectLst/>
              </a:rPr>
              <a:t>Utilisation de la Technologie</a:t>
            </a:r>
            <a:r>
              <a:rPr lang="fr-FR" sz="3200" b="0" i="0" dirty="0">
                <a:effectLst/>
              </a:rPr>
              <a:t> : L'adoption de technologies telles que l'Internet des objets (IoT) et le Big Data pose de nouveaux défis en matière de modélisation et d'optimisation, car ces technologies génèrent des volumes massifs de données.</a:t>
            </a:r>
          </a:p>
          <a:p>
            <a:pPr algn="l">
              <a:buFont typeface="+mj-lt"/>
              <a:buAutoNum type="arabicPeriod"/>
            </a:pPr>
            <a:r>
              <a:rPr lang="fr-FR" sz="3200" b="1" i="0" dirty="0">
                <a:effectLst/>
              </a:rPr>
              <a:t>Intégration de l'Apprentissage Machine</a:t>
            </a:r>
            <a:r>
              <a:rPr lang="fr-FR" sz="3200" b="0" i="0" dirty="0">
                <a:effectLst/>
              </a:rPr>
              <a:t> : L'intégration de techniques d'apprentissage machine et d'intelligence artificielle dans la RO soulève des questions sur la façon de combiner les méthodes traditionnelles de RO avec ces approches modernes.</a:t>
            </a:r>
          </a:p>
          <a:p>
            <a:pPr algn="l">
              <a:buFont typeface="+mj-lt"/>
              <a:buAutoNum type="arabicPeriod"/>
            </a:pPr>
            <a:r>
              <a:rPr lang="fr-FR" sz="3200" b="1" i="0" dirty="0">
                <a:effectLst/>
              </a:rPr>
              <a:t>Problèmes Dynamiques</a:t>
            </a:r>
            <a:r>
              <a:rPr lang="fr-FR" sz="3200" b="0" i="0" dirty="0">
                <a:effectLst/>
              </a:rPr>
              <a:t> : La modélisation et la résolution de problèmes dynamiques où les paramètres changent avec le temps présentent des défis supplémentaires en matière de RO.</a:t>
            </a:r>
          </a:p>
          <a:p>
            <a:pPr algn="l">
              <a:buFont typeface="+mj-lt"/>
              <a:buAutoNum type="arabicPeriod"/>
            </a:pPr>
            <a:r>
              <a:rPr lang="fr-FR" sz="3200" b="1" i="0" dirty="0">
                <a:effectLst/>
              </a:rPr>
              <a:t>Éthique et Responsabilité</a:t>
            </a:r>
            <a:r>
              <a:rPr lang="fr-FR" sz="3200" b="0" i="0" dirty="0">
                <a:effectLst/>
              </a:rPr>
              <a:t> : La RO est de plus en plus utilisée dans des domaines sensibles, ce qui soulève des questions éthiques sur l'utilisation de modèles d'optimisation, notamment dans la prise de décision automatisée.</a:t>
            </a:r>
          </a:p>
        </p:txBody>
      </p:sp>
    </p:spTree>
    <p:extLst>
      <p:ext uri="{BB962C8B-B14F-4D97-AF65-F5344CB8AC3E}">
        <p14:creationId xmlns:p14="http://schemas.microsoft.com/office/powerpoint/2010/main" val="1562644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D03BE8B5-43F6-4EB8-A4FF-A5F03E4083FC}"/>
              </a:ext>
            </a:extLst>
          </p:cNvPr>
          <p:cNvSpPr>
            <a:spLocks noGrp="1"/>
          </p:cNvSpPr>
          <p:nvPr>
            <p:ph type="title"/>
          </p:nvPr>
        </p:nvSpPr>
        <p:spPr>
          <a:xfrm>
            <a:off x="479394" y="1070800"/>
            <a:ext cx="3939688" cy="5583126"/>
          </a:xfrm>
        </p:spPr>
        <p:txBody>
          <a:bodyPr>
            <a:normAutofit/>
          </a:bodyPr>
          <a:lstStyle/>
          <a:p>
            <a:pPr algn="r"/>
            <a:r>
              <a:rPr lang="fr-FR" sz="8000"/>
              <a:t>Outils utilisés en TP</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EB0A36AA-1599-3CCE-C086-8DDC1972E7F6}"/>
              </a:ext>
            </a:extLst>
          </p:cNvPr>
          <p:cNvGraphicFramePr>
            <a:graphicFrameLocks noGrp="1"/>
          </p:cNvGraphicFramePr>
          <p:nvPr>
            <p:ph idx="1"/>
            <p:extLst>
              <p:ext uri="{D42A27DB-BD31-4B8C-83A1-F6EECF244321}">
                <p14:modId xmlns:p14="http://schemas.microsoft.com/office/powerpoint/2010/main" val="400560018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418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70E8A3-3177-466E-BBE8-8DA47C82AF89}"/>
              </a:ext>
            </a:extLst>
          </p:cNvPr>
          <p:cNvSpPr>
            <a:spLocks noGrp="1"/>
          </p:cNvSpPr>
          <p:nvPr>
            <p:ph type="title"/>
          </p:nvPr>
        </p:nvSpPr>
        <p:spPr/>
        <p:txBody>
          <a:bodyPr/>
          <a:lstStyle/>
          <a:p>
            <a:r>
              <a:rPr lang="fr-FR" dirty="0"/>
              <a:t>Conclusions </a:t>
            </a:r>
          </a:p>
        </p:txBody>
      </p:sp>
      <p:sp>
        <p:nvSpPr>
          <p:cNvPr id="3" name="Espace réservé du contenu 2">
            <a:extLst>
              <a:ext uri="{FF2B5EF4-FFF2-40B4-BE49-F238E27FC236}">
                <a16:creationId xmlns:a16="http://schemas.microsoft.com/office/drawing/2014/main" id="{EAF61AC6-EBB8-4CA1-BF92-1DDBC0453EEA}"/>
              </a:ext>
            </a:extLst>
          </p:cNvPr>
          <p:cNvSpPr>
            <a:spLocks noGrp="1"/>
          </p:cNvSpPr>
          <p:nvPr>
            <p:ph idx="1"/>
          </p:nvPr>
        </p:nvSpPr>
        <p:spPr/>
        <p:txBody>
          <a:bodyPr>
            <a:normAutofit fontScale="85000" lnSpcReduction="20000"/>
          </a:bodyPr>
          <a:lstStyle/>
          <a:p>
            <a:r>
              <a:rPr lang="fr-FR" dirty="0"/>
              <a:t>En résumé, la recherche opérationnelle (RO) est un outil essentiel pour la prise de décision efficace dans une multitude de domaines. Nous avons exploré ses bases, son histoire, et ses applications variées.</a:t>
            </a:r>
          </a:p>
          <a:p>
            <a:pPr marL="0" indent="0">
              <a:buNone/>
            </a:pPr>
            <a:endParaRPr lang="fr-FR" dirty="0"/>
          </a:p>
          <a:p>
            <a:r>
              <a:rPr lang="fr-FR" dirty="0"/>
              <a:t>La RO offre des solutions pour optimiser les processus, réduire les coûts, et maximiser l'efficacité. Cependant, elle a aussi ses limites, notamment la complexité de certains problèmes et la nécessité d'une modélisation précise.</a:t>
            </a:r>
          </a:p>
          <a:p>
            <a:endParaRPr lang="fr-FR" dirty="0"/>
          </a:p>
          <a:p>
            <a:r>
              <a:rPr lang="fr-FR" dirty="0"/>
              <a:t>La RO évolue constamment grâce à l'intégration de nouvelles technologies et à l'innovation continue.</a:t>
            </a:r>
          </a:p>
          <a:p>
            <a:endParaRPr lang="fr-FR" dirty="0"/>
          </a:p>
          <a:p>
            <a:r>
              <a:rPr lang="fr-FR" dirty="0"/>
              <a:t>En utilisant la RO de manière responsable et éthique, nous pouvons aborder des problèmes complexes de manière plus intelligente.</a:t>
            </a:r>
          </a:p>
        </p:txBody>
      </p:sp>
    </p:spTree>
    <p:extLst>
      <p:ext uri="{BB962C8B-B14F-4D97-AF65-F5344CB8AC3E}">
        <p14:creationId xmlns:p14="http://schemas.microsoft.com/office/powerpoint/2010/main" val="2942054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76DFEA-3450-4EA5-A42E-D660D95D5B6F}"/>
              </a:ext>
            </a:extLst>
          </p:cNvPr>
          <p:cNvSpPr>
            <a:spLocks noGrp="1"/>
          </p:cNvSpPr>
          <p:nvPr>
            <p:ph type="title"/>
          </p:nvPr>
        </p:nvSpPr>
        <p:spPr/>
        <p:txBody>
          <a:bodyPr/>
          <a:lstStyle/>
          <a:p>
            <a:pPr algn="ctr"/>
            <a:r>
              <a:rPr lang="fr-FR" sz="4400" b="1" dirty="0"/>
              <a:t>Des questions </a:t>
            </a:r>
            <a:br>
              <a:rPr lang="fr-FR" sz="4400" b="1" dirty="0"/>
            </a:br>
            <a:endParaRPr lang="fr-FR" b="1" dirty="0"/>
          </a:p>
        </p:txBody>
      </p:sp>
      <p:pic>
        <p:nvPicPr>
          <p:cNvPr id="3" name="Image 2">
            <a:extLst>
              <a:ext uri="{FF2B5EF4-FFF2-40B4-BE49-F238E27FC236}">
                <a16:creationId xmlns:a16="http://schemas.microsoft.com/office/drawing/2014/main" id="{DAD729A4-00A0-437A-B1E4-AB65DB8661F6}"/>
              </a:ext>
            </a:extLst>
          </p:cNvPr>
          <p:cNvPicPr>
            <a:picLocks noChangeAspect="1"/>
          </p:cNvPicPr>
          <p:nvPr/>
        </p:nvPicPr>
        <p:blipFill>
          <a:blip r:embed="rId2"/>
          <a:stretch>
            <a:fillRect/>
          </a:stretch>
        </p:blipFill>
        <p:spPr>
          <a:xfrm>
            <a:off x="2622667" y="1790079"/>
            <a:ext cx="7087865" cy="3430587"/>
          </a:xfrm>
          <a:prstGeom prst="rect">
            <a:avLst/>
          </a:prstGeom>
        </p:spPr>
      </p:pic>
    </p:spTree>
    <p:extLst>
      <p:ext uri="{BB962C8B-B14F-4D97-AF65-F5344CB8AC3E}">
        <p14:creationId xmlns:p14="http://schemas.microsoft.com/office/powerpoint/2010/main" val="1065619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22267F-58F3-4853-9F3A-F60F3685A32C}"/>
              </a:ext>
            </a:extLst>
          </p:cNvPr>
          <p:cNvSpPr>
            <a:spLocks noGrp="1"/>
          </p:cNvSpPr>
          <p:nvPr>
            <p:ph type="title"/>
          </p:nvPr>
        </p:nvSpPr>
        <p:spPr>
          <a:xfrm>
            <a:off x="841248" y="251312"/>
            <a:ext cx="10506456" cy="1010264"/>
          </a:xfrm>
        </p:spPr>
        <p:txBody>
          <a:bodyPr anchor="ctr">
            <a:normAutofit/>
          </a:bodyPr>
          <a:lstStyle/>
          <a:p>
            <a:r>
              <a:rPr lang="fr-FR" b="1" dirty="0"/>
              <a:t>Types de Modélisation en RO</a:t>
            </a:r>
          </a:p>
        </p:txBody>
      </p:sp>
      <p:graphicFrame>
        <p:nvGraphicFramePr>
          <p:cNvPr id="16" name="Espace réservé du contenu 2">
            <a:extLst>
              <a:ext uri="{FF2B5EF4-FFF2-40B4-BE49-F238E27FC236}">
                <a16:creationId xmlns:a16="http://schemas.microsoft.com/office/drawing/2014/main" id="{92DC238F-9F0C-0926-9011-F7396998F066}"/>
              </a:ext>
            </a:extLst>
          </p:cNvPr>
          <p:cNvGraphicFramePr>
            <a:graphicFrameLocks noGrp="1"/>
          </p:cNvGraphicFramePr>
          <p:nvPr>
            <p:ph idx="1"/>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4205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Rectangle 717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Rectangle 3">
            <a:extLst>
              <a:ext uri="{FF2B5EF4-FFF2-40B4-BE49-F238E27FC236}">
                <a16:creationId xmlns:a16="http://schemas.microsoft.com/office/drawing/2014/main" id="{26F0F720-0A37-4EFF-A2BD-FC77F43ED40E}"/>
              </a:ext>
            </a:extLst>
          </p:cNvPr>
          <p:cNvSpPr>
            <a:spLocks noGrp="1" noChangeArrowheads="1"/>
          </p:cNvSpPr>
          <p:nvPr>
            <p:ph type="title"/>
          </p:nvPr>
        </p:nvSpPr>
        <p:spPr>
          <a:xfrm>
            <a:off x="640080" y="685801"/>
            <a:ext cx="4756868" cy="1397627"/>
          </a:xfrm>
        </p:spPr>
        <p:txBody>
          <a:bodyPr anchor="b">
            <a:normAutofit/>
          </a:bodyPr>
          <a:lstStyle/>
          <a:p>
            <a:r>
              <a:rPr lang="fr-CH" altLang="fr-FR" sz="5400" b="1" dirty="0"/>
              <a:t>RO: Définition</a:t>
            </a:r>
            <a:endParaRPr lang="en-US" altLang="fr-FR" sz="5400" b="1" dirty="0"/>
          </a:p>
        </p:txBody>
      </p:sp>
      <p:sp>
        <p:nvSpPr>
          <p:cNvPr id="718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2" name="Rectangle 2">
            <a:extLst>
              <a:ext uri="{FF2B5EF4-FFF2-40B4-BE49-F238E27FC236}">
                <a16:creationId xmlns:a16="http://schemas.microsoft.com/office/drawing/2014/main" id="{DB5E36F8-7676-415A-ACBB-A9C89672B430}"/>
              </a:ext>
            </a:extLst>
          </p:cNvPr>
          <p:cNvSpPr>
            <a:spLocks noGrp="1" noChangeArrowheads="1"/>
          </p:cNvSpPr>
          <p:nvPr>
            <p:ph type="body" idx="1"/>
          </p:nvPr>
        </p:nvSpPr>
        <p:spPr>
          <a:xfrm>
            <a:off x="178905" y="2586993"/>
            <a:ext cx="7004415" cy="3945637"/>
          </a:xfrm>
        </p:spPr>
        <p:txBody>
          <a:bodyPr>
            <a:noAutofit/>
          </a:bodyPr>
          <a:lstStyle/>
          <a:p>
            <a:pPr marL="357188" lvl="1"/>
            <a:r>
              <a:rPr lang="fr-FR" b="0" i="0" dirty="0">
                <a:effectLst/>
              </a:rPr>
              <a:t>La Recherche Opérationnelle (RO) est une science née du besoin d’optimiser des problèmes réels (armée, industrie), dont le nombre de variables et contraintes est très grand</a:t>
            </a:r>
            <a:r>
              <a:rPr lang="fr-FR" dirty="0"/>
              <a:t>,</a:t>
            </a:r>
          </a:p>
          <a:p>
            <a:pPr marL="357188" lvl="1"/>
            <a:r>
              <a:rPr lang="fr-FR" b="0" i="0" dirty="0">
                <a:effectLst/>
              </a:rPr>
              <a:t>RO parfois appelée "</a:t>
            </a:r>
            <a:r>
              <a:rPr lang="fr-FR" b="1" i="0" dirty="0">
                <a:effectLst/>
              </a:rPr>
              <a:t>Optimisation Mathématique</a:t>
            </a:r>
            <a:r>
              <a:rPr lang="fr-FR" b="0" i="0" dirty="0">
                <a:effectLst/>
              </a:rPr>
              <a:t>" ou "</a:t>
            </a:r>
            <a:r>
              <a:rPr lang="fr-FR" b="1" i="0" dirty="0">
                <a:effectLst/>
              </a:rPr>
              <a:t>Programmation Mathématique</a:t>
            </a:r>
            <a:r>
              <a:rPr lang="fr-FR" b="0" i="0" dirty="0">
                <a:effectLst/>
              </a:rPr>
              <a:t>", est une discipline interdisciplinaire qui vise à résoudre des problèmes complexes de prise de décision.</a:t>
            </a:r>
          </a:p>
          <a:p>
            <a:pPr marL="357188" lvl="1"/>
            <a:r>
              <a:rPr lang="fr-FR" dirty="0"/>
              <a:t>RO aide à prendre des décisions efficaces et optimales ( maximiser des profits ou minimiser des coûts) .</a:t>
            </a:r>
          </a:p>
        </p:txBody>
      </p:sp>
      <p:sp>
        <p:nvSpPr>
          <p:cNvPr id="7171" name="Slide Number Placeholder 5">
            <a:extLst>
              <a:ext uri="{FF2B5EF4-FFF2-40B4-BE49-F238E27FC236}">
                <a16:creationId xmlns:a16="http://schemas.microsoft.com/office/drawing/2014/main" id="{B77F9DE8-8CAF-4CB6-95BC-AF36521D8346}"/>
              </a:ext>
            </a:extLst>
          </p:cNvPr>
          <p:cNvSpPr>
            <a:spLocks noGrp="1"/>
          </p:cNvSpPr>
          <p:nvPr>
            <p:ph type="sldNum" sz="quarter" idx="12"/>
          </p:nvPr>
        </p:nvSpPr>
        <p:spPr>
          <a:xfrm>
            <a:off x="10439400" y="6356350"/>
            <a:ext cx="914400" cy="365125"/>
          </a:xfrm>
        </p:spPr>
        <p:txBody>
          <a:bodyPr>
            <a:norm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ct val="0"/>
              </a:spcBef>
              <a:spcAft>
                <a:spcPts val="600"/>
              </a:spcAft>
              <a:buClrTx/>
              <a:buSzTx/>
              <a:buFontTx/>
              <a:buNone/>
            </a:pPr>
            <a:fld id="{53F318BE-4826-4ED7-A46D-983CCAACD43C}" type="slidenum">
              <a:rPr lang="fr-FR" altLang="fr-FR" sz="1900">
                <a:solidFill>
                  <a:srgbClr val="FFFFFF"/>
                </a:solidFill>
                <a:latin typeface="Tahoma" panose="020B0604030504040204" pitchFamily="34" charset="0"/>
              </a:rPr>
              <a:pPr>
                <a:lnSpc>
                  <a:spcPct val="90000"/>
                </a:lnSpc>
                <a:spcBef>
                  <a:spcPct val="0"/>
                </a:spcBef>
                <a:spcAft>
                  <a:spcPts val="600"/>
                </a:spcAft>
                <a:buClrTx/>
                <a:buSzTx/>
                <a:buFontTx/>
                <a:buNone/>
              </a:pPr>
              <a:t>3</a:t>
            </a:fld>
            <a:endParaRPr lang="fr-FR" altLang="fr-FR" sz="1900">
              <a:solidFill>
                <a:srgbClr val="FFFFFF"/>
              </a:solidFill>
              <a:latin typeface="Tahoma" panose="020B0604030504040204" pitchFamily="34" charset="0"/>
            </a:endParaRPr>
          </a:p>
        </p:txBody>
      </p:sp>
      <p:pic>
        <p:nvPicPr>
          <p:cNvPr id="8" name="Image 7">
            <a:extLst>
              <a:ext uri="{FF2B5EF4-FFF2-40B4-BE49-F238E27FC236}">
                <a16:creationId xmlns:a16="http://schemas.microsoft.com/office/drawing/2014/main" id="{90B5B052-6DA4-47C3-98BD-ACA5C1AEB329}"/>
              </a:ext>
            </a:extLst>
          </p:cNvPr>
          <p:cNvPicPr>
            <a:picLocks noChangeAspect="1"/>
          </p:cNvPicPr>
          <p:nvPr/>
        </p:nvPicPr>
        <p:blipFill rotWithShape="1">
          <a:blip r:embed="rId3"/>
          <a:srcRect l="4777" r="29274"/>
          <a:stretch/>
        </p:blipFill>
        <p:spPr>
          <a:xfrm>
            <a:off x="7183320" y="10"/>
            <a:ext cx="500868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Image 2">
            <a:extLst>
              <a:ext uri="{FF2B5EF4-FFF2-40B4-BE49-F238E27FC236}">
                <a16:creationId xmlns:a16="http://schemas.microsoft.com/office/drawing/2014/main" id="{37BB4165-8E36-4FF2-8566-D92CD2E6BBE1}"/>
              </a:ext>
            </a:extLst>
          </p:cNvPr>
          <p:cNvPicPr>
            <a:picLocks noChangeAspect="1"/>
          </p:cNvPicPr>
          <p:nvPr/>
        </p:nvPicPr>
        <p:blipFill>
          <a:blip r:embed="rId4"/>
          <a:stretch>
            <a:fillRect/>
          </a:stretch>
        </p:blipFill>
        <p:spPr>
          <a:xfrm>
            <a:off x="6929323" y="141965"/>
            <a:ext cx="5386950" cy="323217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172">
                                            <p:txEl>
                                              <p:pRg st="1" end="1"/>
                                            </p:txEl>
                                          </p:spTgt>
                                        </p:tgtEl>
                                        <p:attrNameLst>
                                          <p:attrName>style.visibility</p:attrName>
                                        </p:attrNameLst>
                                      </p:cBhvr>
                                      <p:to>
                                        <p:strVal val="visible"/>
                                      </p:to>
                                    </p:set>
                                    <p:anim calcmode="lin" valueType="num">
                                      <p:cBhvr additive="base">
                                        <p:cTn id="21" dur="500" fill="hold"/>
                                        <p:tgtEl>
                                          <p:spTgt spid="717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172">
                                            <p:txEl>
                                              <p:pRg st="2" end="2"/>
                                            </p:txEl>
                                          </p:spTgt>
                                        </p:tgtEl>
                                        <p:attrNameLst>
                                          <p:attrName>style.visibility</p:attrName>
                                        </p:attrNameLst>
                                      </p:cBhvr>
                                      <p:to>
                                        <p:strVal val="visible"/>
                                      </p:to>
                                    </p:set>
                                    <p:anim calcmode="lin" valueType="num">
                                      <p:cBhvr additive="base">
                                        <p:cTn id="27" dur="500" fill="hold"/>
                                        <p:tgtEl>
                                          <p:spTgt spid="717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17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22267F-58F3-4853-9F3A-F60F3685A32C}"/>
              </a:ext>
            </a:extLst>
          </p:cNvPr>
          <p:cNvSpPr>
            <a:spLocks noGrp="1"/>
          </p:cNvSpPr>
          <p:nvPr>
            <p:ph type="title"/>
          </p:nvPr>
        </p:nvSpPr>
        <p:spPr>
          <a:xfrm>
            <a:off x="841248" y="334644"/>
            <a:ext cx="10509504" cy="1076914"/>
          </a:xfrm>
        </p:spPr>
        <p:txBody>
          <a:bodyPr anchor="ctr">
            <a:normAutofit/>
          </a:bodyPr>
          <a:lstStyle/>
          <a:p>
            <a:r>
              <a:rPr lang="fr-FR" sz="4000" b="1"/>
              <a:t>Types de Modélisation en RO</a:t>
            </a:r>
          </a:p>
        </p:txBody>
      </p:sp>
      <p:graphicFrame>
        <p:nvGraphicFramePr>
          <p:cNvPr id="5" name="Espace réservé du contenu 2">
            <a:extLst>
              <a:ext uri="{FF2B5EF4-FFF2-40B4-BE49-F238E27FC236}">
                <a16:creationId xmlns:a16="http://schemas.microsoft.com/office/drawing/2014/main" id="{C06C8553-8187-67A2-7001-424D145A4564}"/>
              </a:ext>
            </a:extLst>
          </p:cNvPr>
          <p:cNvGraphicFramePr>
            <a:graphicFrameLocks noGrp="1"/>
          </p:cNvGraphicFramePr>
          <p:nvPr>
            <p:ph idx="1"/>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a:extLst>
              <a:ext uri="{FF2B5EF4-FFF2-40B4-BE49-F238E27FC236}">
                <a16:creationId xmlns:a16="http://schemas.microsoft.com/office/drawing/2014/main" id="{49F7A9A6-9840-474B-B7C3-E72FF4BF5552}"/>
              </a:ext>
            </a:extLst>
          </p:cNvPr>
          <p:cNvSpPr txBox="1"/>
          <p:nvPr/>
        </p:nvSpPr>
        <p:spPr>
          <a:xfrm>
            <a:off x="1003852" y="6082748"/>
            <a:ext cx="9044609" cy="646331"/>
          </a:xfrm>
          <a:prstGeom prst="rect">
            <a:avLst/>
          </a:prstGeom>
          <a:noFill/>
        </p:spPr>
        <p:txBody>
          <a:bodyPr wrap="square" rtlCol="0">
            <a:spAutoFit/>
          </a:bodyPr>
          <a:lstStyle/>
          <a:p>
            <a:r>
              <a:rPr lang="fr-FR"/>
              <a:t>Le choix du type de modélisation dépendra du problème spécifique à résoudre et des contraintes qui lui sont associées.</a:t>
            </a:r>
            <a:endParaRPr lang="fr-FR" dirty="0"/>
          </a:p>
        </p:txBody>
      </p:sp>
    </p:spTree>
    <p:extLst>
      <p:ext uri="{BB962C8B-B14F-4D97-AF65-F5344CB8AC3E}">
        <p14:creationId xmlns:p14="http://schemas.microsoft.com/office/powerpoint/2010/main" val="357893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832738-FB56-428F-93F5-A8F73FF5A587}"/>
              </a:ext>
            </a:extLst>
          </p:cNvPr>
          <p:cNvSpPr>
            <a:spLocks noGrp="1"/>
          </p:cNvSpPr>
          <p:nvPr>
            <p:ph type="title"/>
          </p:nvPr>
        </p:nvSpPr>
        <p:spPr/>
        <p:txBody>
          <a:bodyPr>
            <a:normAutofit fontScale="90000"/>
          </a:bodyPr>
          <a:lstStyle/>
          <a:p>
            <a:r>
              <a:rPr lang="fr-FR" b="1" dirty="0"/>
              <a:t>Illustration holistique des disciplines et des problématiques liées à la recherche opérationnelle</a:t>
            </a:r>
          </a:p>
        </p:txBody>
      </p:sp>
      <p:pic>
        <p:nvPicPr>
          <p:cNvPr id="1026" name="Picture 2">
            <a:extLst>
              <a:ext uri="{FF2B5EF4-FFF2-40B4-BE49-F238E27FC236}">
                <a16:creationId xmlns:a16="http://schemas.microsoft.com/office/drawing/2014/main" id="{7D9441FB-E388-4EBC-BFCB-60C52C9867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739" y="1825625"/>
            <a:ext cx="10396331" cy="434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095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D1C28-FFBE-4C80-902E-1D0636CC1983}"/>
              </a:ext>
            </a:extLst>
          </p:cNvPr>
          <p:cNvSpPr>
            <a:spLocks noGrp="1"/>
          </p:cNvSpPr>
          <p:nvPr>
            <p:ph type="title"/>
          </p:nvPr>
        </p:nvSpPr>
        <p:spPr>
          <a:xfrm>
            <a:off x="838200" y="168730"/>
            <a:ext cx="10515600" cy="755610"/>
          </a:xfrm>
        </p:spPr>
        <p:txBody>
          <a:bodyPr/>
          <a:lstStyle/>
          <a:p>
            <a:r>
              <a:rPr lang="fr-CH" altLang="fr-FR" b="1" dirty="0"/>
              <a:t>RO: Définition</a:t>
            </a:r>
            <a:endParaRPr lang="fr-FR" b="1" dirty="0"/>
          </a:p>
        </p:txBody>
      </p:sp>
      <p:graphicFrame>
        <p:nvGraphicFramePr>
          <p:cNvPr id="5" name="Espace réservé du contenu 2">
            <a:extLst>
              <a:ext uri="{FF2B5EF4-FFF2-40B4-BE49-F238E27FC236}">
                <a16:creationId xmlns:a16="http://schemas.microsoft.com/office/drawing/2014/main" id="{B8D2D118-C921-BC97-D5AE-57A84AE9A8A0}"/>
              </a:ext>
            </a:extLst>
          </p:cNvPr>
          <p:cNvGraphicFramePr>
            <a:graphicFrameLocks noGrp="1"/>
          </p:cNvGraphicFramePr>
          <p:nvPr>
            <p:ph idx="1"/>
            <p:extLst>
              <p:ext uri="{D42A27DB-BD31-4B8C-83A1-F6EECF244321}">
                <p14:modId xmlns:p14="http://schemas.microsoft.com/office/powerpoint/2010/main" val="3215742327"/>
              </p:ext>
            </p:extLst>
          </p:nvPr>
        </p:nvGraphicFramePr>
        <p:xfrm>
          <a:off x="838200" y="851590"/>
          <a:ext cx="10515600" cy="4321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2E861089-1049-4415-8E2B-7B2E3B5A504E}"/>
              </a:ext>
            </a:extLst>
          </p:cNvPr>
          <p:cNvGrpSpPr/>
          <p:nvPr/>
        </p:nvGrpSpPr>
        <p:grpSpPr>
          <a:xfrm>
            <a:off x="2266122" y="5279908"/>
            <a:ext cx="8251868" cy="1280520"/>
            <a:chOff x="1142644" y="3640013"/>
            <a:chExt cx="7789748" cy="1280520"/>
          </a:xfrm>
        </p:grpSpPr>
        <p:pic>
          <p:nvPicPr>
            <p:cNvPr id="6" name="Picture 8" descr="MCj04238280000[1]">
              <a:extLst>
                <a:ext uri="{FF2B5EF4-FFF2-40B4-BE49-F238E27FC236}">
                  <a16:creationId xmlns:a16="http://schemas.microsoft.com/office/drawing/2014/main" id="{A5B173CD-D989-4F6C-AF52-A9439E065ECC}"/>
                </a:ext>
              </a:extLst>
            </p:cNvPr>
            <p:cNvPicPr>
              <a:picLocks noChangeAspect="1" noChangeArrowheads="1"/>
            </p:cNvPicPr>
            <p:nvPr/>
          </p:nvPicPr>
          <p:blipFill>
            <a:blip r:embed="rId8" cstate="print"/>
            <a:srcRect/>
            <a:stretch>
              <a:fillRect/>
            </a:stretch>
          </p:blipFill>
          <p:spPr>
            <a:xfrm>
              <a:off x="3219046" y="3772506"/>
              <a:ext cx="857256" cy="1087596"/>
            </a:xfrm>
            <a:prstGeom prst="rect">
              <a:avLst/>
            </a:prstGeom>
            <a:noFill/>
            <a:ln/>
          </p:spPr>
        </p:pic>
        <p:grpSp>
          <p:nvGrpSpPr>
            <p:cNvPr id="7" name="Group 5">
              <a:extLst>
                <a:ext uri="{FF2B5EF4-FFF2-40B4-BE49-F238E27FC236}">
                  <a16:creationId xmlns:a16="http://schemas.microsoft.com/office/drawing/2014/main" id="{8A94AEEF-9961-439D-A62B-2A7DFC6312E3}"/>
                </a:ext>
              </a:extLst>
            </p:cNvPr>
            <p:cNvGrpSpPr/>
            <p:nvPr/>
          </p:nvGrpSpPr>
          <p:grpSpPr>
            <a:xfrm>
              <a:off x="1142644" y="3640013"/>
              <a:ext cx="7789748" cy="1280520"/>
              <a:chOff x="1285520" y="4143380"/>
              <a:chExt cx="7789748" cy="1280520"/>
            </a:xfrm>
          </p:grpSpPr>
          <p:sp>
            <p:nvSpPr>
              <p:cNvPr id="8" name="Text Box 11">
                <a:extLst>
                  <a:ext uri="{FF2B5EF4-FFF2-40B4-BE49-F238E27FC236}">
                    <a16:creationId xmlns:a16="http://schemas.microsoft.com/office/drawing/2014/main" id="{3DC4D119-E302-4BDB-B639-E00FD9FA3E5D}"/>
                  </a:ext>
                </a:extLst>
              </p:cNvPr>
              <p:cNvSpPr txBox="1">
                <a:spLocks noChangeArrowheads="1"/>
              </p:cNvSpPr>
              <p:nvPr/>
            </p:nvSpPr>
            <p:spPr bwMode="auto">
              <a:xfrm>
                <a:off x="1285520" y="4500570"/>
                <a:ext cx="2281079" cy="923330"/>
              </a:xfrm>
              <a:prstGeom prst="rect">
                <a:avLst/>
              </a:prstGeom>
              <a:noFill/>
              <a:ln w="9525">
                <a:noFill/>
                <a:miter lim="800000"/>
                <a:headEnd/>
                <a:tailEnd/>
              </a:ln>
              <a:effectLst/>
            </p:spPr>
            <p:txBody>
              <a:bodyPr wrap="square">
                <a:spAutoFit/>
              </a:bodyPr>
              <a:lstStyle/>
              <a:p>
                <a:r>
                  <a:rPr lang="fr-FR" b="1" dirty="0"/>
                  <a:t>Une façon de penser 
&amp; communiquer</a:t>
                </a:r>
                <a:r>
                  <a:rPr lang="fr-FR" dirty="0"/>
                  <a:t>
</a:t>
                </a:r>
                <a:endParaRPr lang="en-US" dirty="0"/>
              </a:p>
            </p:txBody>
          </p:sp>
          <p:sp>
            <p:nvSpPr>
              <p:cNvPr id="9" name="Text Box 12">
                <a:extLst>
                  <a:ext uri="{FF2B5EF4-FFF2-40B4-BE49-F238E27FC236}">
                    <a16:creationId xmlns:a16="http://schemas.microsoft.com/office/drawing/2014/main" id="{E0F96094-C049-4511-934C-AE8C6FD8147E}"/>
                  </a:ext>
                </a:extLst>
              </p:cNvPr>
              <p:cNvSpPr txBox="1">
                <a:spLocks noChangeArrowheads="1"/>
              </p:cNvSpPr>
              <p:nvPr/>
            </p:nvSpPr>
            <p:spPr bwMode="auto">
              <a:xfrm>
                <a:off x="4382375" y="4143380"/>
                <a:ext cx="622621" cy="1200329"/>
              </a:xfrm>
              <a:prstGeom prst="rect">
                <a:avLst/>
              </a:prstGeom>
              <a:noFill/>
              <a:ln w="9525">
                <a:noFill/>
                <a:miter lim="800000"/>
                <a:headEnd/>
                <a:tailEnd/>
              </a:ln>
              <a:effectLst/>
            </p:spPr>
            <p:txBody>
              <a:bodyPr wrap="square">
                <a:spAutoFit/>
              </a:bodyPr>
              <a:lstStyle/>
              <a:p>
                <a:r>
                  <a:rPr lang="en-GB" sz="7200" dirty="0">
                    <a:solidFill>
                      <a:srgbClr val="505759"/>
                    </a:solidFill>
                  </a:rPr>
                  <a:t>+</a:t>
                </a:r>
                <a:endParaRPr lang="en-US" sz="7200" dirty="0">
                  <a:solidFill>
                    <a:srgbClr val="505759"/>
                  </a:solidFill>
                </a:endParaRPr>
              </a:p>
            </p:txBody>
          </p:sp>
          <p:pic>
            <p:nvPicPr>
              <p:cNvPr id="10" name="Picture 13" descr="MCj04316130000[1]">
                <a:extLst>
                  <a:ext uri="{FF2B5EF4-FFF2-40B4-BE49-F238E27FC236}">
                    <a16:creationId xmlns:a16="http://schemas.microsoft.com/office/drawing/2014/main" id="{BB24504F-9723-40F1-9A3C-1C234373187D}"/>
                  </a:ext>
                </a:extLst>
              </p:cNvPr>
              <p:cNvPicPr>
                <a:picLocks noGrp="1" noChangeAspect="1" noChangeArrowheads="1"/>
              </p:cNvPicPr>
              <p:nvPr>
                <p:ph sz="half" idx="1"/>
              </p:nvPr>
            </p:nvPicPr>
            <p:blipFill>
              <a:blip r:embed="rId9" cstate="print"/>
              <a:srcRect/>
              <a:stretch>
                <a:fillRect/>
              </a:stretch>
            </p:blipFill>
            <p:spPr>
              <a:xfrm>
                <a:off x="5168193" y="4357694"/>
                <a:ext cx="1265353" cy="880075"/>
              </a:xfrm>
              <a:noFill/>
              <a:ln/>
            </p:spPr>
          </p:pic>
          <p:sp>
            <p:nvSpPr>
              <p:cNvPr id="11" name="Text Box 16">
                <a:extLst>
                  <a:ext uri="{FF2B5EF4-FFF2-40B4-BE49-F238E27FC236}">
                    <a16:creationId xmlns:a16="http://schemas.microsoft.com/office/drawing/2014/main" id="{38665899-B65B-4852-9503-4E8A2E953E68}"/>
                  </a:ext>
                </a:extLst>
              </p:cNvPr>
              <p:cNvSpPr txBox="1">
                <a:spLocks noChangeArrowheads="1"/>
              </p:cNvSpPr>
              <p:nvPr/>
            </p:nvSpPr>
            <p:spPr bwMode="auto">
              <a:xfrm>
                <a:off x="6668391" y="4500570"/>
                <a:ext cx="2406877" cy="369332"/>
              </a:xfrm>
              <a:prstGeom prst="rect">
                <a:avLst/>
              </a:prstGeom>
              <a:noFill/>
              <a:ln w="9525">
                <a:noFill/>
                <a:miter lim="800000"/>
                <a:headEnd/>
                <a:tailEnd/>
              </a:ln>
              <a:effectLst/>
            </p:spPr>
            <p:txBody>
              <a:bodyPr wrap="none">
                <a:spAutoFit/>
              </a:bodyPr>
              <a:lstStyle/>
              <a:p>
                <a:r>
                  <a:rPr lang="fr-FR" b="1" dirty="0" err="1"/>
                  <a:t>Téchniques</a:t>
                </a:r>
                <a:r>
                  <a:rPr lang="fr-FR" b="1" dirty="0"/>
                  <a:t> analytiques</a:t>
                </a:r>
              </a:p>
            </p:txBody>
          </p:sp>
        </p:grpSp>
      </p:grpSp>
      <p:sp>
        <p:nvSpPr>
          <p:cNvPr id="3" name="ZoneTexte 2">
            <a:extLst>
              <a:ext uri="{FF2B5EF4-FFF2-40B4-BE49-F238E27FC236}">
                <a16:creationId xmlns:a16="http://schemas.microsoft.com/office/drawing/2014/main" id="{13BD3E28-445B-4215-81E9-165BFA80C143}"/>
              </a:ext>
            </a:extLst>
          </p:cNvPr>
          <p:cNvSpPr txBox="1"/>
          <p:nvPr/>
        </p:nvSpPr>
        <p:spPr>
          <a:xfrm>
            <a:off x="1288513" y="5677410"/>
            <a:ext cx="974035" cy="523220"/>
          </a:xfrm>
          <a:prstGeom prst="rect">
            <a:avLst/>
          </a:prstGeom>
          <a:noFill/>
        </p:spPr>
        <p:txBody>
          <a:bodyPr wrap="square" rtlCol="0">
            <a:spAutoFit/>
          </a:bodyPr>
          <a:lstStyle/>
          <a:p>
            <a:r>
              <a:rPr lang="fr-FR" sz="2800" dirty="0"/>
              <a:t>RO=</a:t>
            </a:r>
          </a:p>
        </p:txBody>
      </p:sp>
    </p:spTree>
    <p:extLst>
      <p:ext uri="{BB962C8B-B14F-4D97-AF65-F5344CB8AC3E}">
        <p14:creationId xmlns:p14="http://schemas.microsoft.com/office/powerpoint/2010/main" val="9041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2099A-BF2E-48E1-9397-1C8B400A5ABF}"/>
              </a:ext>
            </a:extLst>
          </p:cNvPr>
          <p:cNvSpPr>
            <a:spLocks noGrp="1"/>
          </p:cNvSpPr>
          <p:nvPr>
            <p:ph type="title"/>
          </p:nvPr>
        </p:nvSpPr>
        <p:spPr>
          <a:xfrm>
            <a:off x="838201" y="282912"/>
            <a:ext cx="10515600" cy="1325563"/>
          </a:xfrm>
        </p:spPr>
        <p:txBody>
          <a:bodyPr/>
          <a:lstStyle/>
          <a:p>
            <a:r>
              <a:rPr lang="fr-FR" b="1" dirty="0"/>
              <a:t>Catégories de problèmes en RO</a:t>
            </a:r>
          </a:p>
        </p:txBody>
      </p:sp>
      <p:sp>
        <p:nvSpPr>
          <p:cNvPr id="3" name="Espace réservé du contenu 2">
            <a:extLst>
              <a:ext uri="{FF2B5EF4-FFF2-40B4-BE49-F238E27FC236}">
                <a16:creationId xmlns:a16="http://schemas.microsoft.com/office/drawing/2014/main" id="{D82A230D-AE98-4951-9E8F-427D1F4409CF}"/>
              </a:ext>
            </a:extLst>
          </p:cNvPr>
          <p:cNvSpPr>
            <a:spLocks noGrp="1"/>
          </p:cNvSpPr>
          <p:nvPr>
            <p:ph idx="1"/>
          </p:nvPr>
        </p:nvSpPr>
        <p:spPr>
          <a:xfrm>
            <a:off x="838201" y="1381539"/>
            <a:ext cx="7193370" cy="5111336"/>
          </a:xfrm>
        </p:spPr>
        <p:txBody>
          <a:bodyPr>
            <a:normAutofit fontScale="77500" lnSpcReduction="20000"/>
          </a:bodyPr>
          <a:lstStyle/>
          <a:p>
            <a:pPr>
              <a:buFont typeface="Wingdings" panose="05000000000000000000" pitchFamily="2" charset="2"/>
              <a:buChar char="Ø"/>
            </a:pPr>
            <a:r>
              <a:rPr lang="fr-FR" b="1" dirty="0"/>
              <a:t>Problème de décision</a:t>
            </a:r>
            <a:r>
              <a:rPr lang="fr-FR" dirty="0"/>
              <a:t>: un problème posé par une question dont la réponse est oui ou non: </a:t>
            </a:r>
          </a:p>
          <a:p>
            <a:pPr marL="0" indent="0">
              <a:buNone/>
            </a:pPr>
            <a:r>
              <a:rPr lang="fr-FR" dirty="0"/>
              <a:t>      </a:t>
            </a:r>
            <a:r>
              <a:rPr lang="fr-FR" b="1" dirty="0"/>
              <a:t>Exemple</a:t>
            </a:r>
            <a:r>
              <a:rPr lang="fr-FR" dirty="0"/>
              <a:t>: est </a:t>
            </a:r>
            <a:r>
              <a:rPr lang="fr-FR"/>
              <a:t>ce que 7 </a:t>
            </a:r>
            <a:r>
              <a:rPr lang="fr-FR" dirty="0"/>
              <a:t>est nombre premier ?</a:t>
            </a:r>
          </a:p>
          <a:p>
            <a:pPr>
              <a:buFont typeface="Wingdings" panose="05000000000000000000" pitchFamily="2" charset="2"/>
              <a:buChar char="Ø"/>
            </a:pPr>
            <a:r>
              <a:rPr lang="fr-FR" b="1" dirty="0"/>
              <a:t>Problème d’optimisation</a:t>
            </a:r>
            <a:r>
              <a:rPr lang="fr-FR" dirty="0"/>
              <a:t>: un problème dont il possède plusieurs solution dont on cherche la meilleure  en termes de profit ou cout.</a:t>
            </a:r>
          </a:p>
          <a:p>
            <a:pPr marL="447675" indent="0">
              <a:buNone/>
            </a:pPr>
            <a:r>
              <a:rPr lang="fr-FR" b="1" dirty="0"/>
              <a:t>Exemple: </a:t>
            </a:r>
            <a:r>
              <a:rPr lang="fr-FR" dirty="0"/>
              <a:t>trouver le plus court chemin entre deux villes.</a:t>
            </a:r>
          </a:p>
          <a:p>
            <a:pPr lvl="1">
              <a:buFont typeface="Wingdings" panose="05000000000000000000" pitchFamily="2" charset="2"/>
              <a:buChar char="q"/>
            </a:pPr>
            <a:r>
              <a:rPr lang="fr-FR" dirty="0"/>
              <a:t> </a:t>
            </a:r>
            <a:r>
              <a:rPr lang="fr-FR" b="1" dirty="0"/>
              <a:t>Problème d'optimisation continu : </a:t>
            </a:r>
            <a:r>
              <a:rPr lang="fr-FR" dirty="0"/>
              <a:t> les variables du problème peuvent prendre n'importe quelle valeur dans un intervalle continu. </a:t>
            </a:r>
          </a:p>
          <a:p>
            <a:pPr marL="715963" lvl="1" indent="0">
              <a:buNone/>
            </a:pPr>
            <a:r>
              <a:rPr lang="fr-FR" b="1" dirty="0"/>
              <a:t>Exemples</a:t>
            </a:r>
            <a:r>
              <a:rPr lang="fr-FR" dirty="0"/>
              <a:t>, la programmation linéaire et la programmation non linéaire, où les variables de décision sont continues.</a:t>
            </a:r>
            <a:endParaRPr lang="fr-FR" b="1" dirty="0"/>
          </a:p>
          <a:p>
            <a:pPr lvl="1">
              <a:buFont typeface="Wingdings" panose="05000000000000000000" pitchFamily="2" charset="2"/>
              <a:buChar char="q"/>
            </a:pPr>
            <a:r>
              <a:rPr lang="fr-FR" b="1" dirty="0"/>
              <a:t>Problème d'optimisation discret ou combinatoire </a:t>
            </a:r>
            <a:r>
              <a:rPr lang="fr-FR" dirty="0"/>
              <a:t>les variables du problème peuvent prendre que des valeurs discrètes ou entières. Ces problèmes sont souvent plus complexes à résoudre que les problèmes continus en raison de la nature discrète des solutions possibles. </a:t>
            </a:r>
          </a:p>
          <a:p>
            <a:pPr marL="536575" lvl="1" indent="0">
              <a:buNone/>
            </a:pPr>
            <a:r>
              <a:rPr lang="fr-FR" b="1" dirty="0"/>
              <a:t>Exemples </a:t>
            </a:r>
            <a:r>
              <a:rPr lang="fr-FR" dirty="0"/>
              <a:t>incluent le problème du voyageur de commerce, le problème du sac à dos…….</a:t>
            </a:r>
          </a:p>
        </p:txBody>
      </p:sp>
      <p:pic>
        <p:nvPicPr>
          <p:cNvPr id="4" name="Image 3">
            <a:extLst>
              <a:ext uri="{FF2B5EF4-FFF2-40B4-BE49-F238E27FC236}">
                <a16:creationId xmlns:a16="http://schemas.microsoft.com/office/drawing/2014/main" id="{E0A43473-1102-4EA1-B4A2-A390536C9225}"/>
              </a:ext>
            </a:extLst>
          </p:cNvPr>
          <p:cNvPicPr>
            <a:picLocks noChangeAspect="1"/>
          </p:cNvPicPr>
          <p:nvPr/>
        </p:nvPicPr>
        <p:blipFill>
          <a:blip r:embed="rId2"/>
          <a:stretch>
            <a:fillRect/>
          </a:stretch>
        </p:blipFill>
        <p:spPr>
          <a:xfrm>
            <a:off x="9570413" y="0"/>
            <a:ext cx="2621587" cy="2913523"/>
          </a:xfrm>
          <a:prstGeom prst="rect">
            <a:avLst/>
          </a:prstGeom>
        </p:spPr>
      </p:pic>
      <p:pic>
        <p:nvPicPr>
          <p:cNvPr id="5" name="Image 4">
            <a:extLst>
              <a:ext uri="{FF2B5EF4-FFF2-40B4-BE49-F238E27FC236}">
                <a16:creationId xmlns:a16="http://schemas.microsoft.com/office/drawing/2014/main" id="{6D8D2BAC-47DC-4F17-AB64-30381D94EDF8}"/>
              </a:ext>
            </a:extLst>
          </p:cNvPr>
          <p:cNvPicPr>
            <a:picLocks noChangeAspect="1"/>
          </p:cNvPicPr>
          <p:nvPr/>
        </p:nvPicPr>
        <p:blipFill>
          <a:blip r:embed="rId3"/>
          <a:stretch>
            <a:fillRect/>
          </a:stretch>
        </p:blipFill>
        <p:spPr>
          <a:xfrm>
            <a:off x="8031570" y="3160974"/>
            <a:ext cx="4093281" cy="2515463"/>
          </a:xfrm>
          <a:prstGeom prst="rect">
            <a:avLst/>
          </a:prstGeom>
        </p:spPr>
      </p:pic>
    </p:spTree>
    <p:extLst>
      <p:ext uri="{BB962C8B-B14F-4D97-AF65-F5344CB8AC3E}">
        <p14:creationId xmlns:p14="http://schemas.microsoft.com/office/powerpoint/2010/main" val="69971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barn(inVertical)">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barn(inVertical)">
                                      <p:cBhvr>
                                        <p:cTn id="41" dur="5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barn(inVertical)">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barn(inVertical)">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barn(inVertical)">
                                      <p:cBhvr>
                                        <p:cTn id="5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F307E1-26FA-4252-94D1-9711C451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F0BAB42C-D508-493C-8725-97D2DCBE8BD3}"/>
              </a:ext>
            </a:extLst>
          </p:cNvPr>
          <p:cNvPicPr>
            <a:picLocks noChangeAspect="1"/>
          </p:cNvPicPr>
          <p:nvPr/>
        </p:nvPicPr>
        <p:blipFill rotWithShape="1">
          <a:blip r:embed="rId2"/>
          <a:srcRect l="19964" r="14962" b="-1"/>
          <a:stretch/>
        </p:blipFill>
        <p:spPr>
          <a:xfrm>
            <a:off x="6718852" y="54874"/>
            <a:ext cx="3249735"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8" name="Image 7">
            <a:extLst>
              <a:ext uri="{FF2B5EF4-FFF2-40B4-BE49-F238E27FC236}">
                <a16:creationId xmlns:a16="http://schemas.microsoft.com/office/drawing/2014/main" id="{F5390FC1-91B4-4840-8A8B-A2F683201B44}"/>
              </a:ext>
            </a:extLst>
          </p:cNvPr>
          <p:cNvPicPr>
            <a:picLocks noChangeAspect="1"/>
          </p:cNvPicPr>
          <p:nvPr/>
        </p:nvPicPr>
        <p:blipFill rotWithShape="1">
          <a:blip r:embed="rId3"/>
          <a:srcRect l="21296" r="7066" b="1"/>
          <a:stretch/>
        </p:blipFill>
        <p:spPr>
          <a:xfrm>
            <a:off x="9392477" y="3456433"/>
            <a:ext cx="2799523" cy="3401568"/>
          </a:xfrm>
          <a:custGeom>
            <a:avLst/>
            <a:gdLst/>
            <a:ahLst/>
            <a:cxnLst/>
            <a:rect l="l" t="t" r="r" b="b"/>
            <a:pathLst>
              <a:path w="3661880" h="3401568">
                <a:moveTo>
                  <a:pt x="774544" y="0"/>
                </a:moveTo>
                <a:lnTo>
                  <a:pt x="3661880" y="0"/>
                </a:lnTo>
                <a:lnTo>
                  <a:pt x="3661880" y="3401568"/>
                </a:lnTo>
                <a:lnTo>
                  <a:pt x="0" y="3401568"/>
                </a:lnTo>
                <a:lnTo>
                  <a:pt x="104462" y="3186501"/>
                </a:lnTo>
                <a:cubicBezTo>
                  <a:pt x="492537" y="2345513"/>
                  <a:pt x="732594" y="1346092"/>
                  <a:pt x="769909" y="268359"/>
                </a:cubicBezTo>
                <a:close/>
              </a:path>
            </a:pathLst>
          </a:custGeom>
        </p:spPr>
      </p:pic>
      <p:pic>
        <p:nvPicPr>
          <p:cNvPr id="7" name="Image 6">
            <a:extLst>
              <a:ext uri="{FF2B5EF4-FFF2-40B4-BE49-F238E27FC236}">
                <a16:creationId xmlns:a16="http://schemas.microsoft.com/office/drawing/2014/main" id="{7CBFEB1B-3B67-4FDD-8EFC-400A09BB876E}"/>
              </a:ext>
            </a:extLst>
          </p:cNvPr>
          <p:cNvPicPr>
            <a:picLocks noChangeAspect="1"/>
          </p:cNvPicPr>
          <p:nvPr/>
        </p:nvPicPr>
        <p:blipFill rotWithShape="1">
          <a:blip r:embed="rId4"/>
          <a:srcRect l="37567" r="-3" b="-3"/>
          <a:stretch/>
        </p:blipFill>
        <p:spPr>
          <a:xfrm>
            <a:off x="6718852" y="3511296"/>
            <a:ext cx="3249735" cy="3401568"/>
          </a:xfrm>
          <a:custGeom>
            <a:avLst/>
            <a:gdLst/>
            <a:ahLst/>
            <a:cxnLst/>
            <a:rect l="l" t="t" r="r" b="b"/>
            <a:pathLst>
              <a:path w="4064598" h="3401568">
                <a:moveTo>
                  <a:pt x="749132" y="0"/>
                </a:moveTo>
                <a:lnTo>
                  <a:pt x="4064598" y="0"/>
                </a:lnTo>
                <a:lnTo>
                  <a:pt x="4059963" y="268360"/>
                </a:lnTo>
                <a:cubicBezTo>
                  <a:pt x="4022649" y="1346093"/>
                  <a:pt x="3782591" y="2345514"/>
                  <a:pt x="3394516" y="3186502"/>
                </a:cubicBezTo>
                <a:lnTo>
                  <a:pt x="3290055" y="3401568"/>
                </a:lnTo>
                <a:lnTo>
                  <a:pt x="0" y="3401568"/>
                </a:lnTo>
                <a:lnTo>
                  <a:pt x="79008" y="3238906"/>
                </a:lnTo>
                <a:cubicBezTo>
                  <a:pt x="502362" y="2321466"/>
                  <a:pt x="749563" y="1215476"/>
                  <a:pt x="749563" y="24956"/>
                </a:cubicBezTo>
                <a:close/>
              </a:path>
            </a:pathLst>
          </a:custGeom>
        </p:spPr>
      </p:pic>
      <p:sp useBgFill="1">
        <p:nvSpPr>
          <p:cNvPr id="33" name="Freeform: Shape 32">
            <a:extLst>
              <a:ext uri="{FF2B5EF4-FFF2-40B4-BE49-F238E27FC236}">
                <a16:creationId xmlns:a16="http://schemas.microsoft.com/office/drawing/2014/main" id="{398DFB7A-5FB9-4FBB-8BD1-0DBC6A365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357E4EC5-5150-4D8A-B97F-668E9075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2FEC13D-4CE2-40A7-8653-8DA6DA0BFD3E}"/>
              </a:ext>
            </a:extLst>
          </p:cNvPr>
          <p:cNvSpPr>
            <a:spLocks noGrp="1"/>
          </p:cNvSpPr>
          <p:nvPr>
            <p:ph type="title"/>
          </p:nvPr>
        </p:nvSpPr>
        <p:spPr>
          <a:xfrm>
            <a:off x="487012" y="396173"/>
            <a:ext cx="5608988" cy="1325563"/>
          </a:xfrm>
        </p:spPr>
        <p:txBody>
          <a:bodyPr vert="horz" lIns="91440" tIns="45720" rIns="91440" bIns="45720" rtlCol="0" anchor="ctr">
            <a:noAutofit/>
          </a:bodyPr>
          <a:lstStyle/>
          <a:p>
            <a:r>
              <a:rPr lang="fr-FR" sz="4000" b="1" kern="1200" dirty="0">
                <a:solidFill>
                  <a:schemeClr val="tx1"/>
                </a:solidFill>
                <a:latin typeface="+mj-lt"/>
                <a:ea typeface="+mj-ea"/>
                <a:cs typeface="+mj-cs"/>
              </a:rPr>
              <a:t>Applications de la Recherche Opérationnelle</a:t>
            </a:r>
          </a:p>
        </p:txBody>
      </p:sp>
      <p:sp>
        <p:nvSpPr>
          <p:cNvPr id="37" name="Rectangle 36">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ZoneTexte 3">
            <a:extLst>
              <a:ext uri="{FF2B5EF4-FFF2-40B4-BE49-F238E27FC236}">
                <a16:creationId xmlns:a16="http://schemas.microsoft.com/office/drawing/2014/main" id="{D7030678-DD12-4BAA-9405-A0A7E71BFB97}"/>
              </a:ext>
            </a:extLst>
          </p:cNvPr>
          <p:cNvSpPr txBox="1"/>
          <p:nvPr/>
        </p:nvSpPr>
        <p:spPr>
          <a:xfrm>
            <a:off x="667509" y="2099423"/>
            <a:ext cx="6816655" cy="455753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dirty="0" err="1"/>
              <a:t>En</a:t>
            </a:r>
            <a:r>
              <a:rPr lang="en-US" dirty="0"/>
              <a:t> plus des </a:t>
            </a:r>
            <a:r>
              <a:rPr lang="en-US" dirty="0" err="1"/>
              <a:t>domaines</a:t>
            </a:r>
            <a:r>
              <a:rPr lang="en-US" dirty="0"/>
              <a:t> </a:t>
            </a:r>
            <a:r>
              <a:rPr lang="en-US" dirty="0" err="1"/>
              <a:t>scientifiques</a:t>
            </a:r>
            <a:r>
              <a:rPr lang="en-US" dirty="0"/>
              <a:t> qui </a:t>
            </a:r>
            <a:r>
              <a:rPr lang="en-US" dirty="0" err="1"/>
              <a:t>sont</a:t>
            </a:r>
            <a:r>
              <a:rPr lang="en-US" dirty="0"/>
              <a:t> </a:t>
            </a:r>
            <a:r>
              <a:rPr lang="en-US" dirty="0" err="1"/>
              <a:t>plutôt</a:t>
            </a:r>
            <a:r>
              <a:rPr lang="en-US" dirty="0"/>
              <a:t> </a:t>
            </a:r>
            <a:r>
              <a:rPr lang="en-US" dirty="0" err="1"/>
              <a:t>théoriques</a:t>
            </a:r>
            <a:r>
              <a:rPr lang="en-US" dirty="0"/>
              <a:t>, la RO </a:t>
            </a:r>
            <a:r>
              <a:rPr lang="en-US" dirty="0" err="1"/>
              <a:t>s’attaque</a:t>
            </a:r>
            <a:r>
              <a:rPr lang="en-US" dirty="0"/>
              <a:t> des </a:t>
            </a:r>
            <a:r>
              <a:rPr lang="en-US" dirty="0" err="1"/>
              <a:t>véritables</a:t>
            </a:r>
            <a:r>
              <a:rPr lang="en-US" dirty="0"/>
              <a:t> </a:t>
            </a:r>
            <a:r>
              <a:rPr lang="en-US" dirty="0" err="1"/>
              <a:t>problèmes</a:t>
            </a:r>
            <a:r>
              <a:rPr lang="en-US" dirty="0"/>
              <a:t>. </a:t>
            </a:r>
          </a:p>
          <a:p>
            <a:pPr marL="179388" indent="268288">
              <a:lnSpc>
                <a:spcPct val="90000"/>
              </a:lnSpc>
              <a:spcAft>
                <a:spcPts val="600"/>
              </a:spcAft>
              <a:buFont typeface="Arial" panose="020B0604020202020204" pitchFamily="34" charset="0"/>
              <a:buChar char="•"/>
            </a:pPr>
            <a:r>
              <a:rPr lang="en-US" sz="1600" b="1" dirty="0"/>
              <a:t>network design </a:t>
            </a:r>
            <a:r>
              <a:rPr lang="en-US" sz="1600" dirty="0"/>
              <a:t>(conception de reseaux de </a:t>
            </a:r>
            <a:r>
              <a:rPr lang="en-US" sz="1600" dirty="0" err="1"/>
              <a:t>télécommunication</a:t>
            </a:r>
            <a:r>
              <a:rPr lang="en-US" sz="1600" dirty="0"/>
              <a:t>)</a:t>
            </a:r>
          </a:p>
          <a:p>
            <a:pPr marL="342900" indent="-228600">
              <a:lnSpc>
                <a:spcPct val="90000"/>
              </a:lnSpc>
              <a:spcAft>
                <a:spcPts val="600"/>
              </a:spcAft>
              <a:buFont typeface="Arial" panose="020B0604020202020204" pitchFamily="34" charset="0"/>
              <a:buChar char="•"/>
            </a:pPr>
            <a:r>
              <a:rPr lang="en-US" sz="1600" dirty="0"/>
              <a:t> </a:t>
            </a:r>
            <a:r>
              <a:rPr lang="en-US" sz="1600" b="1" dirty="0"/>
              <a:t>transport - </a:t>
            </a:r>
            <a:r>
              <a:rPr lang="en-US" sz="1600" b="1" dirty="0" err="1"/>
              <a:t>localisation</a:t>
            </a:r>
            <a:r>
              <a:rPr lang="en-US" sz="1600" b="1" dirty="0"/>
              <a:t> </a:t>
            </a:r>
            <a:r>
              <a:rPr lang="en-US" sz="1600" dirty="0"/>
              <a:t>(plant location)  </a:t>
            </a:r>
          </a:p>
          <a:p>
            <a:pPr marL="342900" indent="-228600">
              <a:lnSpc>
                <a:spcPct val="90000"/>
              </a:lnSpc>
              <a:spcAft>
                <a:spcPts val="600"/>
              </a:spcAft>
              <a:buFont typeface="Arial" panose="020B0604020202020204" pitchFamily="34" charset="0"/>
              <a:buChar char="•"/>
            </a:pPr>
            <a:r>
              <a:rPr lang="en-US" sz="1600" b="1" dirty="0"/>
              <a:t>micro-</a:t>
            </a:r>
            <a:r>
              <a:rPr lang="en-US" sz="1600" b="1" dirty="0" err="1"/>
              <a:t>électronique</a:t>
            </a:r>
            <a:r>
              <a:rPr lang="en-US" sz="1600" b="1" dirty="0"/>
              <a:t> </a:t>
            </a:r>
            <a:r>
              <a:rPr lang="en-US" sz="1600" dirty="0"/>
              <a:t>(VLSI design) </a:t>
            </a:r>
          </a:p>
          <a:p>
            <a:pPr marL="342900" indent="-228600">
              <a:lnSpc>
                <a:spcPct val="90000"/>
              </a:lnSpc>
              <a:spcAft>
                <a:spcPts val="600"/>
              </a:spcAft>
              <a:buFont typeface="Arial" panose="020B0604020202020204" pitchFamily="34" charset="0"/>
              <a:buChar char="•"/>
            </a:pPr>
            <a:r>
              <a:rPr lang="en-US" sz="1600" dirty="0"/>
              <a:t> </a:t>
            </a:r>
            <a:r>
              <a:rPr lang="en-US" sz="1600" b="1" dirty="0"/>
              <a:t>bio-</a:t>
            </a:r>
            <a:r>
              <a:rPr lang="en-US" sz="1600" b="1" dirty="0" err="1"/>
              <a:t>informatique</a:t>
            </a:r>
            <a:r>
              <a:rPr lang="en-US" sz="1600" b="1" dirty="0"/>
              <a:t>: </a:t>
            </a:r>
            <a:r>
              <a:rPr lang="en-US" sz="1600" dirty="0"/>
              <a:t>assemblage de fragments </a:t>
            </a:r>
            <a:r>
              <a:rPr lang="en-US" sz="1600" dirty="0" err="1"/>
              <a:t>d’ADN</a:t>
            </a:r>
            <a:endParaRPr lang="en-US" sz="1600" dirty="0"/>
          </a:p>
          <a:p>
            <a:pPr marL="342900" indent="-228600">
              <a:lnSpc>
                <a:spcPct val="90000"/>
              </a:lnSpc>
              <a:spcAft>
                <a:spcPts val="600"/>
              </a:spcAft>
              <a:buFont typeface="Arial" panose="020B0604020202020204" pitchFamily="34" charset="0"/>
              <a:buChar char="•"/>
            </a:pPr>
            <a:r>
              <a:rPr lang="en-US" sz="1600" dirty="0"/>
              <a:t> </a:t>
            </a:r>
            <a:r>
              <a:rPr lang="en-US" sz="1600" b="1" dirty="0" err="1"/>
              <a:t>productique</a:t>
            </a:r>
            <a:r>
              <a:rPr lang="en-US" sz="1600" dirty="0"/>
              <a:t> (job-shop, flow-shop,...) </a:t>
            </a:r>
          </a:p>
          <a:p>
            <a:pPr marL="342900" indent="-228600">
              <a:lnSpc>
                <a:spcPct val="90000"/>
              </a:lnSpc>
              <a:spcAft>
                <a:spcPts val="600"/>
              </a:spcAft>
              <a:buFont typeface="Arial" panose="020B0604020202020204" pitchFamily="34" charset="0"/>
              <a:buChar char="•"/>
            </a:pPr>
            <a:r>
              <a:rPr lang="en-US" sz="1600" b="1" dirty="0" err="1"/>
              <a:t>ordonnancement</a:t>
            </a:r>
            <a:endParaRPr lang="en-US" sz="1600" dirty="0"/>
          </a:p>
          <a:p>
            <a:pPr marL="342900" indent="-228600">
              <a:lnSpc>
                <a:spcPct val="90000"/>
              </a:lnSpc>
              <a:spcAft>
                <a:spcPts val="600"/>
              </a:spcAft>
              <a:buFont typeface="Arial" panose="020B0604020202020204" pitchFamily="34" charset="0"/>
              <a:buChar char="•"/>
            </a:pPr>
            <a:r>
              <a:rPr lang="en-US" sz="1600" b="1" dirty="0" err="1"/>
              <a:t>optimisation</a:t>
            </a:r>
            <a:r>
              <a:rPr lang="en-US" sz="1600" b="1" dirty="0"/>
              <a:t> financière </a:t>
            </a:r>
          </a:p>
          <a:p>
            <a:pPr marL="342900" indent="-228600">
              <a:lnSpc>
                <a:spcPct val="90000"/>
              </a:lnSpc>
              <a:spcAft>
                <a:spcPts val="600"/>
              </a:spcAft>
              <a:buFont typeface="Arial" panose="020B0604020202020204" pitchFamily="34" charset="0"/>
              <a:buChar char="•"/>
            </a:pPr>
            <a:r>
              <a:rPr lang="en-US" sz="1600" b="1" dirty="0" err="1"/>
              <a:t>chaîne</a:t>
            </a:r>
            <a:r>
              <a:rPr lang="en-US" sz="1600" b="1" dirty="0"/>
              <a:t> </a:t>
            </a:r>
            <a:r>
              <a:rPr lang="en-US" sz="1600" b="1" dirty="0" err="1"/>
              <a:t>logistique</a:t>
            </a:r>
            <a:r>
              <a:rPr lang="en-US" sz="1600" b="1" dirty="0"/>
              <a:t> </a:t>
            </a:r>
            <a:r>
              <a:rPr lang="en-US" sz="1600" dirty="0"/>
              <a:t>(supply chain) </a:t>
            </a:r>
          </a:p>
          <a:p>
            <a:pPr marL="342900" indent="-228600">
              <a:lnSpc>
                <a:spcPct val="90000"/>
              </a:lnSpc>
              <a:spcAft>
                <a:spcPts val="600"/>
              </a:spcAft>
              <a:buFont typeface="Arial" panose="020B0604020202020204" pitchFamily="34" charset="0"/>
              <a:buChar char="•"/>
            </a:pPr>
            <a:r>
              <a:rPr lang="en-US" sz="1600" b="1" dirty="0"/>
              <a:t>Data mining et </a:t>
            </a:r>
            <a:r>
              <a:rPr lang="en-US" sz="1600" b="1" dirty="0" err="1"/>
              <a:t>réseaux</a:t>
            </a:r>
            <a:r>
              <a:rPr lang="en-US" sz="1600" b="1" dirty="0"/>
              <a:t> de </a:t>
            </a:r>
            <a:r>
              <a:rPr lang="en-US" sz="1600" b="1" dirty="0" err="1"/>
              <a:t>neurones</a:t>
            </a:r>
            <a:r>
              <a:rPr lang="en-US" sz="1600" b="1" dirty="0"/>
              <a:t> :</a:t>
            </a:r>
          </a:p>
          <a:p>
            <a:pPr marL="342900" indent="-228600">
              <a:lnSpc>
                <a:spcPct val="90000"/>
              </a:lnSpc>
              <a:spcAft>
                <a:spcPts val="600"/>
              </a:spcAft>
              <a:buFont typeface="Arial" panose="020B0604020202020204" pitchFamily="34" charset="0"/>
              <a:buChar char="•"/>
            </a:pPr>
            <a:r>
              <a:rPr lang="en-US" sz="1600" b="1" dirty="0"/>
              <a:t>... et de </a:t>
            </a:r>
            <a:r>
              <a:rPr lang="en-US" sz="1600" b="1" dirty="0" err="1"/>
              <a:t>nouvelles</a:t>
            </a:r>
            <a:r>
              <a:rPr lang="en-US" sz="1600" b="1" dirty="0"/>
              <a:t> </a:t>
            </a:r>
            <a:r>
              <a:rPr lang="en-US" sz="1600" b="1" dirty="0" err="1"/>
              <a:t>problématiques</a:t>
            </a:r>
            <a:r>
              <a:rPr lang="en-US" sz="1600" b="1" dirty="0"/>
              <a:t> se </a:t>
            </a:r>
            <a:r>
              <a:rPr lang="en-US" sz="1600" b="1" dirty="0" err="1"/>
              <a:t>créent</a:t>
            </a:r>
            <a:r>
              <a:rPr lang="en-US" sz="1600" b="1" dirty="0"/>
              <a:t> </a:t>
            </a:r>
            <a:r>
              <a:rPr lang="en-US" sz="1600" b="1" dirty="0" err="1"/>
              <a:t>régulièrement</a:t>
            </a:r>
            <a:r>
              <a:rPr lang="en-US" sz="1600" b="1" dirty="0"/>
              <a:t>.</a:t>
            </a:r>
          </a:p>
        </p:txBody>
      </p:sp>
      <p:pic>
        <p:nvPicPr>
          <p:cNvPr id="9" name="Image 8">
            <a:extLst>
              <a:ext uri="{FF2B5EF4-FFF2-40B4-BE49-F238E27FC236}">
                <a16:creationId xmlns:a16="http://schemas.microsoft.com/office/drawing/2014/main" id="{B9CC16EB-9BC7-4EF1-B4C6-6AE40DD86EF1}"/>
              </a:ext>
            </a:extLst>
          </p:cNvPr>
          <p:cNvPicPr>
            <a:picLocks noChangeAspect="1"/>
          </p:cNvPicPr>
          <p:nvPr/>
        </p:nvPicPr>
        <p:blipFill rotWithShape="1">
          <a:blip r:embed="rId5"/>
          <a:srcRect l="24457" r="25743" b="1"/>
          <a:stretch/>
        </p:blipFill>
        <p:spPr>
          <a:xfrm>
            <a:off x="9392477" y="10"/>
            <a:ext cx="2799523"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spTree>
    <p:extLst>
      <p:ext uri="{BB962C8B-B14F-4D97-AF65-F5344CB8AC3E}">
        <p14:creationId xmlns:p14="http://schemas.microsoft.com/office/powerpoint/2010/main" val="296202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1000" fill="hold"/>
                                        <p:tgtEl>
                                          <p:spTgt spid="4">
                                            <p:txEl>
                                              <p:pRg st="1" end="1"/>
                                            </p:txEl>
                                          </p:spTgt>
                                        </p:tgtEl>
                                      </p:cBhvr>
                                      <p:by x="120000" y="120000"/>
                                    </p:animScale>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1000" fill="hold"/>
                                        <p:tgtEl>
                                          <p:spTgt spid="4">
                                            <p:txEl>
                                              <p:pRg st="2" end="2"/>
                                            </p:txEl>
                                          </p:spTgt>
                                        </p:tgtEl>
                                      </p:cBhvr>
                                      <p:by x="150000" y="150000"/>
                                    </p:animScale>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1000" fill="hold"/>
                                        <p:tgtEl>
                                          <p:spTgt spid="4">
                                            <p:txEl>
                                              <p:pRg st="3" end="3"/>
                                            </p:txEl>
                                          </p:spTgt>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6" presetClass="emph" presetSubtype="0" fill="hold" nodeType="clickEffect">
                                  <p:stCondLst>
                                    <p:cond delay="0"/>
                                  </p:stCondLst>
                                  <p:childTnLst>
                                    <p:animScale>
                                      <p:cBhvr>
                                        <p:cTn id="54" dur="1000" fill="hold"/>
                                        <p:tgtEl>
                                          <p:spTgt spid="4">
                                            <p:txEl>
                                              <p:pRg st="4" end="4"/>
                                            </p:txEl>
                                          </p:spTgt>
                                        </p:tgtEl>
                                      </p:cBhvr>
                                      <p:by x="150000" y="150000"/>
                                    </p:animScale>
                                  </p:child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1000" fill="hold"/>
                                        <p:tgtEl>
                                          <p:spTgt spid="4">
                                            <p:txEl>
                                              <p:pRg st="5" end="5"/>
                                            </p:txEl>
                                          </p:spTgt>
                                        </p:tgtEl>
                                      </p:cBhvr>
                                      <p:by x="150000" y="150000"/>
                                    </p:animScale>
                                  </p:childTnLst>
                                </p:cTn>
                              </p:par>
                            </p:childTnLst>
                          </p:cTn>
                        </p:par>
                      </p:childTnLst>
                    </p:cTn>
                  </p:par>
                  <p:par>
                    <p:cTn id="59" fill="hold">
                      <p:stCondLst>
                        <p:cond delay="indefinite"/>
                      </p:stCondLst>
                      <p:childTnLst>
                        <p:par>
                          <p:cTn id="60" fill="hold">
                            <p:stCondLst>
                              <p:cond delay="0"/>
                            </p:stCondLst>
                            <p:childTnLst>
                              <p:par>
                                <p:cTn id="61" presetID="6" presetClass="emph" presetSubtype="0" fill="hold" nodeType="clickEffect">
                                  <p:stCondLst>
                                    <p:cond delay="0"/>
                                  </p:stCondLst>
                                  <p:childTnLst>
                                    <p:animScale>
                                      <p:cBhvr>
                                        <p:cTn id="62" dur="1000" fill="hold"/>
                                        <p:tgtEl>
                                          <p:spTgt spid="4">
                                            <p:txEl>
                                              <p:pRg st="6" end="6"/>
                                            </p:txEl>
                                          </p:spTgt>
                                        </p:tgtEl>
                                      </p:cBhvr>
                                      <p:by x="150000" y="150000"/>
                                    </p:animScale>
                                  </p:childTnLst>
                                </p:cTn>
                              </p:par>
                            </p:childTnLst>
                          </p:cTn>
                        </p:par>
                      </p:childTnLst>
                    </p:cTn>
                  </p:par>
                  <p:par>
                    <p:cTn id="63" fill="hold">
                      <p:stCondLst>
                        <p:cond delay="indefinite"/>
                      </p:stCondLst>
                      <p:childTnLst>
                        <p:par>
                          <p:cTn id="64" fill="hold">
                            <p:stCondLst>
                              <p:cond delay="0"/>
                            </p:stCondLst>
                            <p:childTnLst>
                              <p:par>
                                <p:cTn id="65" presetID="6" presetClass="emph" presetSubtype="0" fill="hold" nodeType="clickEffect">
                                  <p:stCondLst>
                                    <p:cond delay="0"/>
                                  </p:stCondLst>
                                  <p:childTnLst>
                                    <p:animScale>
                                      <p:cBhvr>
                                        <p:cTn id="66" dur="1000" fill="hold"/>
                                        <p:tgtEl>
                                          <p:spTgt spid="4">
                                            <p:txEl>
                                              <p:pRg st="7" end="7"/>
                                            </p:txEl>
                                          </p:spTgt>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6" presetClass="emph" presetSubtype="0" fill="hold" nodeType="clickEffect">
                                  <p:stCondLst>
                                    <p:cond delay="0"/>
                                  </p:stCondLst>
                                  <p:childTnLst>
                                    <p:animScale>
                                      <p:cBhvr>
                                        <p:cTn id="70" dur="1000" fill="hold"/>
                                        <p:tgtEl>
                                          <p:spTgt spid="4">
                                            <p:txEl>
                                              <p:pRg st="8" end="8"/>
                                            </p:txEl>
                                          </p:spTgt>
                                        </p:tgtEl>
                                      </p:cBhvr>
                                      <p:by x="150000" y="150000"/>
                                    </p:animScale>
                                  </p:childTnLst>
                                </p:cTn>
                              </p:par>
                            </p:childTnLst>
                          </p:cTn>
                        </p:par>
                      </p:childTnLst>
                    </p:cTn>
                  </p:par>
                  <p:par>
                    <p:cTn id="71" fill="hold">
                      <p:stCondLst>
                        <p:cond delay="indefinite"/>
                      </p:stCondLst>
                      <p:childTnLst>
                        <p:par>
                          <p:cTn id="72" fill="hold">
                            <p:stCondLst>
                              <p:cond delay="0"/>
                            </p:stCondLst>
                            <p:childTnLst>
                              <p:par>
                                <p:cTn id="73" presetID="6" presetClass="emph" presetSubtype="0" fill="hold" nodeType="clickEffect">
                                  <p:stCondLst>
                                    <p:cond delay="0"/>
                                  </p:stCondLst>
                                  <p:childTnLst>
                                    <p:animScale>
                                      <p:cBhvr>
                                        <p:cTn id="74" dur="1000" fill="hold"/>
                                        <p:tgtEl>
                                          <p:spTgt spid="4">
                                            <p:txEl>
                                              <p:pRg st="9" end="9"/>
                                            </p:txEl>
                                          </p:spTgt>
                                        </p:tgtEl>
                                      </p:cBhvr>
                                      <p:by x="150000" y="150000"/>
                                    </p:animScale>
                                  </p:childTnLst>
                                </p:cTn>
                              </p:par>
                            </p:childTnLst>
                          </p:cTn>
                        </p:par>
                      </p:childTnLst>
                    </p:cTn>
                  </p:par>
                  <p:par>
                    <p:cTn id="75" fill="hold">
                      <p:stCondLst>
                        <p:cond delay="indefinite"/>
                      </p:stCondLst>
                      <p:childTnLst>
                        <p:par>
                          <p:cTn id="76" fill="hold">
                            <p:stCondLst>
                              <p:cond delay="0"/>
                            </p:stCondLst>
                            <p:childTnLst>
                              <p:par>
                                <p:cTn id="77" presetID="6" presetClass="emph" presetSubtype="0" fill="hold" nodeType="clickEffect">
                                  <p:stCondLst>
                                    <p:cond delay="0"/>
                                  </p:stCondLst>
                                  <p:childTnLst>
                                    <p:animScale>
                                      <p:cBhvr>
                                        <p:cTn id="78" dur="1000" fill="hold"/>
                                        <p:tgtEl>
                                          <p:spTgt spid="4">
                                            <p:txEl>
                                              <p:pRg st="10" end="1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5">
            <a:extLst>
              <a:ext uri="{FF2B5EF4-FFF2-40B4-BE49-F238E27FC236}">
                <a16:creationId xmlns:a16="http://schemas.microsoft.com/office/drawing/2014/main" id="{4749782E-8384-4780-AB76-8B840D848A1C}"/>
              </a:ext>
            </a:extLst>
          </p:cNvPr>
          <p:cNvSpPr>
            <a:spLocks noGrp="1"/>
          </p:cNvSpPr>
          <p:nvPr>
            <p:ph type="sldNum" sz="quarter" idx="12"/>
          </p:nvPr>
        </p:nvSpPr>
        <p:spPr>
          <a:noFill/>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3222B5CF-AB77-4167-8684-6A34634EE3EF}" type="slidenum">
              <a:rPr lang="fr-FR" altLang="fr-FR" sz="1400" smtClean="0">
                <a:latin typeface="Tahoma" panose="020B0604030504040204" pitchFamily="34" charset="0"/>
              </a:rPr>
              <a:pPr>
                <a:spcBef>
                  <a:spcPct val="0"/>
                </a:spcBef>
                <a:buClrTx/>
                <a:buSzTx/>
                <a:buFontTx/>
                <a:buNone/>
              </a:pPr>
              <a:t>7</a:t>
            </a:fld>
            <a:endParaRPr lang="fr-FR" altLang="fr-FR" sz="1400">
              <a:latin typeface="Tahoma" panose="020B0604030504040204" pitchFamily="34" charset="0"/>
            </a:endParaRPr>
          </a:p>
        </p:txBody>
      </p:sp>
      <p:sp>
        <p:nvSpPr>
          <p:cNvPr id="10244" name="Rectangle 2">
            <a:extLst>
              <a:ext uri="{FF2B5EF4-FFF2-40B4-BE49-F238E27FC236}">
                <a16:creationId xmlns:a16="http://schemas.microsoft.com/office/drawing/2014/main" id="{5482A282-8070-4643-B317-88C832495C92}"/>
              </a:ext>
            </a:extLst>
          </p:cNvPr>
          <p:cNvSpPr>
            <a:spLocks noGrp="1" noChangeArrowheads="1"/>
          </p:cNvSpPr>
          <p:nvPr>
            <p:ph type="title"/>
          </p:nvPr>
        </p:nvSpPr>
        <p:spPr>
          <a:xfrm>
            <a:off x="838200" y="225976"/>
            <a:ext cx="10515600" cy="1325563"/>
          </a:xfrm>
        </p:spPr>
        <p:txBody>
          <a:bodyPr/>
          <a:lstStyle/>
          <a:p>
            <a:r>
              <a:rPr lang="fr-FR" altLang="fr-FR" b="1" dirty="0"/>
              <a:t>Mots clés utilisés en RO</a:t>
            </a:r>
          </a:p>
        </p:txBody>
      </p:sp>
      <p:sp>
        <p:nvSpPr>
          <p:cNvPr id="10245" name="Rectangle 3">
            <a:extLst>
              <a:ext uri="{FF2B5EF4-FFF2-40B4-BE49-F238E27FC236}">
                <a16:creationId xmlns:a16="http://schemas.microsoft.com/office/drawing/2014/main" id="{91DD71F0-58A4-495E-A63E-659F1190CC5E}"/>
              </a:ext>
            </a:extLst>
          </p:cNvPr>
          <p:cNvSpPr>
            <a:spLocks noGrp="1" noChangeArrowheads="1"/>
          </p:cNvSpPr>
          <p:nvPr>
            <p:ph type="body" idx="1"/>
          </p:nvPr>
        </p:nvSpPr>
        <p:spPr>
          <a:xfrm>
            <a:off x="838200" y="1222514"/>
            <a:ext cx="10515600" cy="5409510"/>
          </a:xfrm>
        </p:spPr>
        <p:txBody>
          <a:bodyPr>
            <a:normAutofit fontScale="62500" lnSpcReduction="20000"/>
          </a:bodyPr>
          <a:lstStyle/>
          <a:p>
            <a:pPr>
              <a:lnSpc>
                <a:spcPct val="90000"/>
              </a:lnSpc>
            </a:pPr>
            <a:r>
              <a:rPr lang="fr-FR" altLang="fr-FR" sz="3200" b="1" dirty="0"/>
              <a:t>Modélisation</a:t>
            </a:r>
          </a:p>
          <a:p>
            <a:pPr lvl="1">
              <a:lnSpc>
                <a:spcPct val="90000"/>
              </a:lnSpc>
            </a:pPr>
            <a:r>
              <a:rPr lang="fr-FR" altLang="fr-FR" sz="2900" dirty="0"/>
              <a:t>Simplification de la réalité pour pouvoir en appréhender certains aspects</a:t>
            </a:r>
          </a:p>
          <a:p>
            <a:pPr>
              <a:lnSpc>
                <a:spcPct val="90000"/>
              </a:lnSpc>
            </a:pPr>
            <a:r>
              <a:rPr lang="fr-FR" altLang="fr-FR" sz="3200" b="1" dirty="0"/>
              <a:t>Optimisation</a:t>
            </a:r>
          </a:p>
          <a:p>
            <a:pPr lvl="1">
              <a:lnSpc>
                <a:spcPct val="90000"/>
              </a:lnSpc>
            </a:pPr>
            <a:r>
              <a:rPr lang="fr-FR" altLang="fr-FR" sz="2900" dirty="0"/>
              <a:t>Identification d’une configuration qui soit meilleure que toute autre suivant un critère spécifique</a:t>
            </a:r>
          </a:p>
          <a:p>
            <a:r>
              <a:rPr lang="fr-FR" altLang="fr-FR" sz="3200" b="1" dirty="0"/>
              <a:t>Contraintes : </a:t>
            </a:r>
          </a:p>
          <a:p>
            <a:pPr lvl="1"/>
            <a:r>
              <a:rPr lang="fr-FR" altLang="fr-FR" sz="2900" dirty="0"/>
              <a:t>Les conditions auxquelles une solution doit satisfaire dans un problème d'optimisation. Elles définissent les limites et les restrictions.</a:t>
            </a:r>
          </a:p>
          <a:p>
            <a:r>
              <a:rPr lang="fr-FR" altLang="fr-FR" sz="3200" b="1" dirty="0"/>
              <a:t>Variables de décision </a:t>
            </a:r>
          </a:p>
          <a:p>
            <a:pPr lvl="1"/>
            <a:r>
              <a:rPr lang="fr-FR" altLang="fr-FR" sz="2900" dirty="0"/>
              <a:t>Une variable de décision est une quantité ou une caractéristique qui peut être ajustée ou modifiée pour optimiser une certaine fonction objectif tout en respectant un ensemble de contraintes. Les variables de décision sont au cœur des problèmes d'optimisation.</a:t>
            </a:r>
          </a:p>
          <a:p>
            <a:r>
              <a:rPr lang="fr-FR" altLang="fr-FR" sz="3200" b="1" dirty="0"/>
              <a:t>Fonction objectif : </a:t>
            </a:r>
          </a:p>
          <a:p>
            <a:pPr lvl="1"/>
            <a:r>
              <a:rPr lang="fr-FR" altLang="fr-FR" sz="2900" dirty="0"/>
              <a:t>C'est la fonction que l'on cherche à maximiser ou minimiser dans un problème d'optimisation. Elle exprime généralement l'objectif à atteindre.</a:t>
            </a:r>
          </a:p>
          <a:p>
            <a:pPr>
              <a:lnSpc>
                <a:spcPct val="90000"/>
              </a:lnSpc>
            </a:pPr>
            <a:r>
              <a:rPr lang="fr-FR" altLang="fr-FR" sz="3200" b="1" dirty="0"/>
              <a:t>Simulation</a:t>
            </a:r>
          </a:p>
          <a:p>
            <a:pPr lvl="1">
              <a:lnSpc>
                <a:spcPct val="90000"/>
              </a:lnSpc>
            </a:pPr>
            <a:r>
              <a:rPr lang="fr-FR" altLang="fr-FR" sz="2900" dirty="0"/>
              <a:t>Représentation artificielle d’un fonctionnement réel</a:t>
            </a:r>
          </a:p>
          <a:p>
            <a:r>
              <a:rPr lang="fr-FR" altLang="fr-FR" sz="3200" b="1" dirty="0"/>
              <a:t>Théorie des graphes : </a:t>
            </a:r>
          </a:p>
          <a:p>
            <a:pPr lvl="1"/>
            <a:r>
              <a:rPr lang="fr-FR" altLang="fr-FR" sz="2900" dirty="0"/>
              <a:t>Une branche de la RO qui se penche sur la modélisation et la résolution de problèmes basés sur des graphes, tels que le problème du plus court chemin.</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B06757B-5095-494E-AF67-BF531C2697C7}"/>
              </a:ext>
            </a:extLst>
          </p:cNvPr>
          <p:cNvSpPr>
            <a:spLocks noGrp="1"/>
          </p:cNvSpPr>
          <p:nvPr>
            <p:ph type="title"/>
          </p:nvPr>
        </p:nvSpPr>
        <p:spPr>
          <a:xfrm>
            <a:off x="635000" y="640823"/>
            <a:ext cx="3418659" cy="5583148"/>
          </a:xfrm>
        </p:spPr>
        <p:txBody>
          <a:bodyPr anchor="ctr">
            <a:normAutofit/>
          </a:bodyPr>
          <a:lstStyle/>
          <a:p>
            <a:r>
              <a:rPr lang="fr-FR" altLang="fr-FR" sz="4200" dirty="0"/>
              <a:t> </a:t>
            </a:r>
            <a:r>
              <a:rPr lang="fr-FR" altLang="fr-FR" sz="4200" b="1" dirty="0"/>
              <a:t>Méthodologie de la RO (1)</a:t>
            </a:r>
            <a:endParaRPr lang="fr-FR" sz="4200" dirty="0"/>
          </a:p>
        </p:txBody>
      </p:sp>
      <p:sp>
        <p:nvSpPr>
          <p:cNvPr id="4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Espace réservé du contenu 2">
            <a:extLst>
              <a:ext uri="{FF2B5EF4-FFF2-40B4-BE49-F238E27FC236}">
                <a16:creationId xmlns:a16="http://schemas.microsoft.com/office/drawing/2014/main" id="{9F0B69A6-0B70-7A17-900C-92A716BB7C95}"/>
              </a:ext>
            </a:extLst>
          </p:cNvPr>
          <p:cNvGraphicFramePr>
            <a:graphicFrameLocks noGrp="1"/>
          </p:cNvGraphicFramePr>
          <p:nvPr>
            <p:ph idx="1"/>
            <p:extLst>
              <p:ext uri="{D42A27DB-BD31-4B8C-83A1-F6EECF244321}">
                <p14:modId xmlns:p14="http://schemas.microsoft.com/office/powerpoint/2010/main" val="21991269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486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3045EC-8B08-4820-806B-243CFBE69BF6}"/>
              </a:ext>
            </a:extLst>
          </p:cNvPr>
          <p:cNvSpPr>
            <a:spLocks noGrp="1"/>
          </p:cNvSpPr>
          <p:nvPr>
            <p:ph type="title"/>
          </p:nvPr>
        </p:nvSpPr>
        <p:spPr/>
        <p:txBody>
          <a:bodyPr/>
          <a:lstStyle/>
          <a:p>
            <a:r>
              <a:rPr lang="fr-FR" altLang="fr-FR" dirty="0"/>
              <a:t> </a:t>
            </a:r>
            <a:r>
              <a:rPr lang="fr-FR" altLang="fr-FR" sz="4400" b="1" dirty="0"/>
              <a:t>Méthodologie de la RO (2)</a:t>
            </a:r>
            <a:endParaRPr lang="fr-FR" dirty="0"/>
          </a:p>
        </p:txBody>
      </p:sp>
      <p:grpSp>
        <p:nvGrpSpPr>
          <p:cNvPr id="4" name="Groupe 3">
            <a:extLst>
              <a:ext uri="{FF2B5EF4-FFF2-40B4-BE49-F238E27FC236}">
                <a16:creationId xmlns:a16="http://schemas.microsoft.com/office/drawing/2014/main" id="{9FAFDCA4-255A-4237-8C42-FDF529F83DAB}"/>
              </a:ext>
            </a:extLst>
          </p:cNvPr>
          <p:cNvGrpSpPr/>
          <p:nvPr/>
        </p:nvGrpSpPr>
        <p:grpSpPr>
          <a:xfrm>
            <a:off x="3366328" y="1513717"/>
            <a:ext cx="4525341" cy="5229777"/>
            <a:chOff x="3575050" y="1916113"/>
            <a:chExt cx="4176714" cy="4824412"/>
          </a:xfrm>
        </p:grpSpPr>
        <p:sp>
          <p:nvSpPr>
            <p:cNvPr id="5" name="Text Box 8">
              <a:extLst>
                <a:ext uri="{FF2B5EF4-FFF2-40B4-BE49-F238E27FC236}">
                  <a16:creationId xmlns:a16="http://schemas.microsoft.com/office/drawing/2014/main" id="{920EB211-230C-46CF-8169-B4D6DBAE874D}"/>
                </a:ext>
              </a:extLst>
            </p:cNvPr>
            <p:cNvSpPr txBox="1">
              <a:spLocks noChangeArrowheads="1"/>
            </p:cNvSpPr>
            <p:nvPr/>
          </p:nvSpPr>
          <p:spPr bwMode="auto">
            <a:xfrm>
              <a:off x="4008439" y="2060576"/>
              <a:ext cx="3311525" cy="504825"/>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a:latin typeface="Trebuchet MS" panose="020B0603020202020204" pitchFamily="34" charset="0"/>
                </a:rPr>
                <a:t>(1) Identification du problème</a:t>
              </a:r>
              <a:endParaRPr lang="fr-FR" altLang="fr-FR" sz="1800"/>
            </a:p>
          </p:txBody>
        </p:sp>
        <p:sp>
          <p:nvSpPr>
            <p:cNvPr id="6" name="Line 14">
              <a:extLst>
                <a:ext uri="{FF2B5EF4-FFF2-40B4-BE49-F238E27FC236}">
                  <a16:creationId xmlns:a16="http://schemas.microsoft.com/office/drawing/2014/main" id="{3F0B19DD-F1B7-4FD9-AE95-2070F675C72C}"/>
                </a:ext>
              </a:extLst>
            </p:cNvPr>
            <p:cNvSpPr>
              <a:spLocks noChangeShapeType="1"/>
            </p:cNvSpPr>
            <p:nvPr/>
          </p:nvSpPr>
          <p:spPr bwMode="auto">
            <a:xfrm>
              <a:off x="5664200" y="2563814"/>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7" name="Text Box 26">
              <a:extLst>
                <a:ext uri="{FF2B5EF4-FFF2-40B4-BE49-F238E27FC236}">
                  <a16:creationId xmlns:a16="http://schemas.microsoft.com/office/drawing/2014/main" id="{26DA0217-482B-4CD1-8295-BE6CFBD334CB}"/>
                </a:ext>
              </a:extLst>
            </p:cNvPr>
            <p:cNvSpPr txBox="1">
              <a:spLocks noChangeArrowheads="1"/>
            </p:cNvSpPr>
            <p:nvPr/>
          </p:nvSpPr>
          <p:spPr bwMode="auto">
            <a:xfrm>
              <a:off x="4008439" y="2779714"/>
              <a:ext cx="3311525" cy="433387"/>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dirty="0">
                  <a:latin typeface="Trebuchet MS" panose="020B0603020202020204" pitchFamily="34" charset="0"/>
                </a:rPr>
                <a:t>(2) Collecte des données</a:t>
              </a:r>
              <a:endParaRPr lang="fr-FR" altLang="fr-FR" sz="1800" dirty="0"/>
            </a:p>
          </p:txBody>
        </p:sp>
        <p:sp>
          <p:nvSpPr>
            <p:cNvPr id="8" name="Text Box 27">
              <a:extLst>
                <a:ext uri="{FF2B5EF4-FFF2-40B4-BE49-F238E27FC236}">
                  <a16:creationId xmlns:a16="http://schemas.microsoft.com/office/drawing/2014/main" id="{E6D3AA2D-B637-475E-A406-68EFB44DEAC7}"/>
                </a:ext>
              </a:extLst>
            </p:cNvPr>
            <p:cNvSpPr txBox="1">
              <a:spLocks noChangeArrowheads="1"/>
            </p:cNvSpPr>
            <p:nvPr/>
          </p:nvSpPr>
          <p:spPr bwMode="auto">
            <a:xfrm>
              <a:off x="4008439" y="3429001"/>
              <a:ext cx="3311525" cy="576263"/>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dirty="0">
                  <a:latin typeface="Trebuchet MS" panose="020B0603020202020204" pitchFamily="34" charset="0"/>
                </a:rPr>
                <a:t>(3) Modélisation (Formulation mathématique)</a:t>
              </a:r>
              <a:endParaRPr lang="fr-FR" altLang="fr-FR" sz="1800" dirty="0"/>
            </a:p>
          </p:txBody>
        </p:sp>
        <p:sp>
          <p:nvSpPr>
            <p:cNvPr id="9" name="Line 28">
              <a:extLst>
                <a:ext uri="{FF2B5EF4-FFF2-40B4-BE49-F238E27FC236}">
                  <a16:creationId xmlns:a16="http://schemas.microsoft.com/office/drawing/2014/main" id="{D11E5578-E5F4-43E4-9EE5-80866869B48F}"/>
                </a:ext>
              </a:extLst>
            </p:cNvPr>
            <p:cNvSpPr>
              <a:spLocks noChangeShapeType="1"/>
            </p:cNvSpPr>
            <p:nvPr/>
          </p:nvSpPr>
          <p:spPr bwMode="auto">
            <a:xfrm>
              <a:off x="5664200" y="3216276"/>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0" name="Line 29">
              <a:extLst>
                <a:ext uri="{FF2B5EF4-FFF2-40B4-BE49-F238E27FC236}">
                  <a16:creationId xmlns:a16="http://schemas.microsoft.com/office/drawing/2014/main" id="{DE175C18-26D8-4B24-A487-C586D59FF669}"/>
                </a:ext>
              </a:extLst>
            </p:cNvPr>
            <p:cNvSpPr>
              <a:spLocks noChangeShapeType="1"/>
            </p:cNvSpPr>
            <p:nvPr/>
          </p:nvSpPr>
          <p:spPr bwMode="auto">
            <a:xfrm>
              <a:off x="5664200" y="4005264"/>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 name="Text Box 30">
              <a:extLst>
                <a:ext uri="{FF2B5EF4-FFF2-40B4-BE49-F238E27FC236}">
                  <a16:creationId xmlns:a16="http://schemas.microsoft.com/office/drawing/2014/main" id="{88858D33-17D1-455B-B75C-7C8BC2CC1E61}"/>
                </a:ext>
              </a:extLst>
            </p:cNvPr>
            <p:cNvSpPr txBox="1">
              <a:spLocks noChangeArrowheads="1"/>
            </p:cNvSpPr>
            <p:nvPr/>
          </p:nvSpPr>
          <p:spPr bwMode="auto">
            <a:xfrm>
              <a:off x="4008439" y="4221163"/>
              <a:ext cx="3311525" cy="431800"/>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dirty="0">
                  <a:latin typeface="Trebuchet MS" panose="020B0603020202020204" pitchFamily="34" charset="0"/>
                </a:rPr>
                <a:t>(4) Vérification du modèle</a:t>
              </a:r>
              <a:endParaRPr lang="fr-FR" altLang="fr-FR" sz="1800" dirty="0"/>
            </a:p>
          </p:txBody>
        </p:sp>
        <p:sp>
          <p:nvSpPr>
            <p:cNvPr id="12" name="Line 31">
              <a:extLst>
                <a:ext uri="{FF2B5EF4-FFF2-40B4-BE49-F238E27FC236}">
                  <a16:creationId xmlns:a16="http://schemas.microsoft.com/office/drawing/2014/main" id="{280687FC-406C-4C97-9982-69C3DACC7576}"/>
                </a:ext>
              </a:extLst>
            </p:cNvPr>
            <p:cNvSpPr>
              <a:spLocks noChangeShapeType="1"/>
            </p:cNvSpPr>
            <p:nvPr/>
          </p:nvSpPr>
          <p:spPr bwMode="auto">
            <a:xfrm>
              <a:off x="5664200" y="4652964"/>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3" name="Text Box 32">
              <a:extLst>
                <a:ext uri="{FF2B5EF4-FFF2-40B4-BE49-F238E27FC236}">
                  <a16:creationId xmlns:a16="http://schemas.microsoft.com/office/drawing/2014/main" id="{C1B4607D-B3B5-41DC-9076-8474E5E2E765}"/>
                </a:ext>
              </a:extLst>
            </p:cNvPr>
            <p:cNvSpPr txBox="1">
              <a:spLocks noChangeArrowheads="1"/>
            </p:cNvSpPr>
            <p:nvPr/>
          </p:nvSpPr>
          <p:spPr bwMode="auto">
            <a:xfrm>
              <a:off x="4008439" y="4868863"/>
              <a:ext cx="3311525" cy="431800"/>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dirty="0">
                  <a:latin typeface="Trebuchet MS" panose="020B0603020202020204" pitchFamily="34" charset="0"/>
                </a:rPr>
                <a:t>(5) Recherche des solutions</a:t>
              </a:r>
              <a:endParaRPr lang="fr-FR" altLang="fr-FR" sz="1800" dirty="0"/>
            </a:p>
          </p:txBody>
        </p:sp>
        <p:sp>
          <p:nvSpPr>
            <p:cNvPr id="14" name="Text Box 33">
              <a:extLst>
                <a:ext uri="{FF2B5EF4-FFF2-40B4-BE49-F238E27FC236}">
                  <a16:creationId xmlns:a16="http://schemas.microsoft.com/office/drawing/2014/main" id="{E5452CE7-4DCC-4952-9032-831ECFC004D6}"/>
                </a:ext>
              </a:extLst>
            </p:cNvPr>
            <p:cNvSpPr txBox="1">
              <a:spLocks noChangeArrowheads="1"/>
            </p:cNvSpPr>
            <p:nvPr/>
          </p:nvSpPr>
          <p:spPr bwMode="auto">
            <a:xfrm>
              <a:off x="4008439" y="5516563"/>
              <a:ext cx="3311525" cy="431800"/>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a:latin typeface="Trebuchet MS" panose="020B0603020202020204" pitchFamily="34" charset="0"/>
                </a:rPr>
                <a:t>(6) Présentation des solutions</a:t>
              </a:r>
              <a:endParaRPr lang="fr-FR" altLang="fr-FR" sz="1800"/>
            </a:p>
          </p:txBody>
        </p:sp>
        <p:sp>
          <p:nvSpPr>
            <p:cNvPr id="15" name="Text Box 34">
              <a:extLst>
                <a:ext uri="{FF2B5EF4-FFF2-40B4-BE49-F238E27FC236}">
                  <a16:creationId xmlns:a16="http://schemas.microsoft.com/office/drawing/2014/main" id="{B72FD725-9569-492E-A76A-7A8BCD7502E8}"/>
                </a:ext>
              </a:extLst>
            </p:cNvPr>
            <p:cNvSpPr txBox="1">
              <a:spLocks noChangeArrowheads="1"/>
            </p:cNvSpPr>
            <p:nvPr/>
          </p:nvSpPr>
          <p:spPr bwMode="auto">
            <a:xfrm>
              <a:off x="4008439" y="6164263"/>
              <a:ext cx="3311525" cy="576262"/>
            </a:xfrm>
            <a:prstGeom prst="rect">
              <a:avLst/>
            </a:prstGeom>
            <a:solidFill>
              <a:srgbClr val="FFFFFF"/>
            </a:solidFill>
            <a:ln w="9525">
              <a:solidFill>
                <a:srgbClr val="000000"/>
              </a:solidFill>
              <a:miter lim="800000"/>
              <a:headEnd/>
              <a:tailEnd/>
            </a:ln>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fr-FR" altLang="fr-FR" sz="1800">
                  <a:latin typeface="Trebuchet MS" panose="020B0603020202020204" pitchFamily="34" charset="0"/>
                </a:rPr>
                <a:t>(7) Implémentation et recommandations</a:t>
              </a:r>
              <a:endParaRPr lang="fr-FR" altLang="fr-FR" sz="1800"/>
            </a:p>
          </p:txBody>
        </p:sp>
        <p:sp>
          <p:nvSpPr>
            <p:cNvPr id="16" name="Line 35">
              <a:extLst>
                <a:ext uri="{FF2B5EF4-FFF2-40B4-BE49-F238E27FC236}">
                  <a16:creationId xmlns:a16="http://schemas.microsoft.com/office/drawing/2014/main" id="{1BEE8B7C-39A3-4DDA-8FC3-6E5C0629207A}"/>
                </a:ext>
              </a:extLst>
            </p:cNvPr>
            <p:cNvSpPr>
              <a:spLocks noChangeShapeType="1"/>
            </p:cNvSpPr>
            <p:nvPr/>
          </p:nvSpPr>
          <p:spPr bwMode="auto">
            <a:xfrm>
              <a:off x="5664200" y="5303839"/>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7" name="Line 36">
              <a:extLst>
                <a:ext uri="{FF2B5EF4-FFF2-40B4-BE49-F238E27FC236}">
                  <a16:creationId xmlns:a16="http://schemas.microsoft.com/office/drawing/2014/main" id="{9CECA280-7CA6-4207-A3AF-5E0E7681F07C}"/>
                </a:ext>
              </a:extLst>
            </p:cNvPr>
            <p:cNvSpPr>
              <a:spLocks noChangeShapeType="1"/>
            </p:cNvSpPr>
            <p:nvPr/>
          </p:nvSpPr>
          <p:spPr bwMode="auto">
            <a:xfrm>
              <a:off x="5664200" y="5951539"/>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8" name="Line 37">
              <a:extLst>
                <a:ext uri="{FF2B5EF4-FFF2-40B4-BE49-F238E27FC236}">
                  <a16:creationId xmlns:a16="http://schemas.microsoft.com/office/drawing/2014/main" id="{E2187EFB-3CC3-4C25-866B-E892D7F4832E}"/>
                </a:ext>
              </a:extLst>
            </p:cNvPr>
            <p:cNvSpPr>
              <a:spLocks noChangeShapeType="1"/>
            </p:cNvSpPr>
            <p:nvPr/>
          </p:nvSpPr>
          <p:spPr bwMode="auto">
            <a:xfrm>
              <a:off x="7319963" y="5732463"/>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 name="Line 38">
              <a:extLst>
                <a:ext uri="{FF2B5EF4-FFF2-40B4-BE49-F238E27FC236}">
                  <a16:creationId xmlns:a16="http://schemas.microsoft.com/office/drawing/2014/main" id="{C8F98A48-6F78-45FE-837D-9ECCD73B251B}"/>
                </a:ext>
              </a:extLst>
            </p:cNvPr>
            <p:cNvSpPr>
              <a:spLocks noChangeShapeType="1"/>
            </p:cNvSpPr>
            <p:nvPr/>
          </p:nvSpPr>
          <p:spPr bwMode="auto">
            <a:xfrm flipV="1">
              <a:off x="7751763" y="1916113"/>
              <a:ext cx="0" cy="381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 name="Line 39">
              <a:extLst>
                <a:ext uri="{FF2B5EF4-FFF2-40B4-BE49-F238E27FC236}">
                  <a16:creationId xmlns:a16="http://schemas.microsoft.com/office/drawing/2014/main" id="{D4335102-BE6B-4D87-8DDD-6CAC84AAF834}"/>
                </a:ext>
              </a:extLst>
            </p:cNvPr>
            <p:cNvSpPr>
              <a:spLocks noChangeShapeType="1"/>
            </p:cNvSpPr>
            <p:nvPr/>
          </p:nvSpPr>
          <p:spPr bwMode="auto">
            <a:xfrm flipH="1">
              <a:off x="5664201" y="1916113"/>
              <a:ext cx="2087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Line 40">
              <a:extLst>
                <a:ext uri="{FF2B5EF4-FFF2-40B4-BE49-F238E27FC236}">
                  <a16:creationId xmlns:a16="http://schemas.microsoft.com/office/drawing/2014/main" id="{37569C47-A3CC-48F4-92C6-9582BD0DBC4D}"/>
                </a:ext>
              </a:extLst>
            </p:cNvPr>
            <p:cNvSpPr>
              <a:spLocks noChangeShapeType="1"/>
            </p:cNvSpPr>
            <p:nvPr/>
          </p:nvSpPr>
          <p:spPr bwMode="auto">
            <a:xfrm>
              <a:off x="5664200" y="1916114"/>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22" name="Line 41">
              <a:extLst>
                <a:ext uri="{FF2B5EF4-FFF2-40B4-BE49-F238E27FC236}">
                  <a16:creationId xmlns:a16="http://schemas.microsoft.com/office/drawing/2014/main" id="{2448D5F9-0F82-44B0-A30B-9DB8A055216C}"/>
                </a:ext>
              </a:extLst>
            </p:cNvPr>
            <p:cNvSpPr>
              <a:spLocks noChangeShapeType="1"/>
            </p:cNvSpPr>
            <p:nvPr/>
          </p:nvSpPr>
          <p:spPr bwMode="auto">
            <a:xfrm flipH="1">
              <a:off x="5664201" y="3322638"/>
              <a:ext cx="2087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 name="Line 42">
              <a:extLst>
                <a:ext uri="{FF2B5EF4-FFF2-40B4-BE49-F238E27FC236}">
                  <a16:creationId xmlns:a16="http://schemas.microsoft.com/office/drawing/2014/main" id="{62506571-7933-4DBF-9801-F9CC9436A261}"/>
                </a:ext>
              </a:extLst>
            </p:cNvPr>
            <p:cNvSpPr>
              <a:spLocks noChangeShapeType="1"/>
            </p:cNvSpPr>
            <p:nvPr/>
          </p:nvSpPr>
          <p:spPr bwMode="auto">
            <a:xfrm flipH="1">
              <a:off x="5664201" y="2674938"/>
              <a:ext cx="2087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 name="Line 43">
              <a:extLst>
                <a:ext uri="{FF2B5EF4-FFF2-40B4-BE49-F238E27FC236}">
                  <a16:creationId xmlns:a16="http://schemas.microsoft.com/office/drawing/2014/main" id="{B0D3A653-A82D-4F8C-B91C-737D95D1CB10}"/>
                </a:ext>
              </a:extLst>
            </p:cNvPr>
            <p:cNvSpPr>
              <a:spLocks noChangeShapeType="1"/>
            </p:cNvSpPr>
            <p:nvPr/>
          </p:nvSpPr>
          <p:spPr bwMode="auto">
            <a:xfrm flipH="1">
              <a:off x="7104063" y="267493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 name="Line 44">
              <a:extLst>
                <a:ext uri="{FF2B5EF4-FFF2-40B4-BE49-F238E27FC236}">
                  <a16:creationId xmlns:a16="http://schemas.microsoft.com/office/drawing/2014/main" id="{C82D02AC-6DEE-4870-B693-4785F718B088}"/>
                </a:ext>
              </a:extLst>
            </p:cNvPr>
            <p:cNvSpPr>
              <a:spLocks noChangeShapeType="1"/>
            </p:cNvSpPr>
            <p:nvPr/>
          </p:nvSpPr>
          <p:spPr bwMode="auto">
            <a:xfrm flipH="1">
              <a:off x="7104063" y="332263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6" name="Line 45">
              <a:extLst>
                <a:ext uri="{FF2B5EF4-FFF2-40B4-BE49-F238E27FC236}">
                  <a16:creationId xmlns:a16="http://schemas.microsoft.com/office/drawing/2014/main" id="{7A30DAB6-661B-4E72-967B-EABEA870C247}"/>
                </a:ext>
              </a:extLst>
            </p:cNvPr>
            <p:cNvSpPr>
              <a:spLocks noChangeShapeType="1"/>
            </p:cNvSpPr>
            <p:nvPr/>
          </p:nvSpPr>
          <p:spPr bwMode="auto">
            <a:xfrm flipH="1">
              <a:off x="7104063" y="191611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7" name="Line 46">
              <a:extLst>
                <a:ext uri="{FF2B5EF4-FFF2-40B4-BE49-F238E27FC236}">
                  <a16:creationId xmlns:a16="http://schemas.microsoft.com/office/drawing/2014/main" id="{4E2B4AE4-175B-498D-B01B-44A029F0AC28}"/>
                </a:ext>
              </a:extLst>
            </p:cNvPr>
            <p:cNvSpPr>
              <a:spLocks noChangeShapeType="1"/>
            </p:cNvSpPr>
            <p:nvPr/>
          </p:nvSpPr>
          <p:spPr bwMode="auto">
            <a:xfrm flipV="1">
              <a:off x="7751763" y="3716338"/>
              <a:ext cx="0"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8" name="Line 47">
              <a:extLst>
                <a:ext uri="{FF2B5EF4-FFF2-40B4-BE49-F238E27FC236}">
                  <a16:creationId xmlns:a16="http://schemas.microsoft.com/office/drawing/2014/main" id="{B5D7AF9B-A129-48C5-BC16-85586974C9D5}"/>
                </a:ext>
              </a:extLst>
            </p:cNvPr>
            <p:cNvSpPr>
              <a:spLocks noChangeShapeType="1"/>
            </p:cNvSpPr>
            <p:nvPr/>
          </p:nvSpPr>
          <p:spPr bwMode="auto">
            <a:xfrm flipH="1">
              <a:off x="3575050" y="4437063"/>
              <a:ext cx="433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9" name="Line 48">
              <a:extLst>
                <a:ext uri="{FF2B5EF4-FFF2-40B4-BE49-F238E27FC236}">
                  <a16:creationId xmlns:a16="http://schemas.microsoft.com/office/drawing/2014/main" id="{2CCD9C75-C8FB-4C99-8ED5-93CD0896B107}"/>
                </a:ext>
              </a:extLst>
            </p:cNvPr>
            <p:cNvSpPr>
              <a:spLocks noChangeShapeType="1"/>
            </p:cNvSpPr>
            <p:nvPr/>
          </p:nvSpPr>
          <p:spPr bwMode="auto">
            <a:xfrm flipV="1">
              <a:off x="3575050" y="2708275"/>
              <a:ext cx="0"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0" name="Line 49">
              <a:extLst>
                <a:ext uri="{FF2B5EF4-FFF2-40B4-BE49-F238E27FC236}">
                  <a16:creationId xmlns:a16="http://schemas.microsoft.com/office/drawing/2014/main" id="{005CFCCE-F590-422F-854C-94469B27666D}"/>
                </a:ext>
              </a:extLst>
            </p:cNvPr>
            <p:cNvSpPr>
              <a:spLocks noChangeShapeType="1"/>
            </p:cNvSpPr>
            <p:nvPr/>
          </p:nvSpPr>
          <p:spPr bwMode="auto">
            <a:xfrm>
              <a:off x="3575050" y="2708275"/>
              <a:ext cx="2089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1" name="Line 50">
              <a:extLst>
                <a:ext uri="{FF2B5EF4-FFF2-40B4-BE49-F238E27FC236}">
                  <a16:creationId xmlns:a16="http://schemas.microsoft.com/office/drawing/2014/main" id="{3BD8A3C8-3B74-4674-8683-3305ABD1C264}"/>
                </a:ext>
              </a:extLst>
            </p:cNvPr>
            <p:cNvSpPr>
              <a:spLocks noChangeShapeType="1"/>
            </p:cNvSpPr>
            <p:nvPr/>
          </p:nvSpPr>
          <p:spPr bwMode="auto">
            <a:xfrm>
              <a:off x="3575050" y="3357563"/>
              <a:ext cx="2089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 name="Line 51">
              <a:extLst>
                <a:ext uri="{FF2B5EF4-FFF2-40B4-BE49-F238E27FC236}">
                  <a16:creationId xmlns:a16="http://schemas.microsoft.com/office/drawing/2014/main" id="{AF17E1B0-BE09-4F53-BC1D-AE4753BB7E3A}"/>
                </a:ext>
              </a:extLst>
            </p:cNvPr>
            <p:cNvSpPr>
              <a:spLocks noChangeShapeType="1"/>
            </p:cNvSpPr>
            <p:nvPr/>
          </p:nvSpPr>
          <p:spPr bwMode="auto">
            <a:xfrm>
              <a:off x="4224339" y="2708275"/>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3" name="Line 52">
              <a:extLst>
                <a:ext uri="{FF2B5EF4-FFF2-40B4-BE49-F238E27FC236}">
                  <a16:creationId xmlns:a16="http://schemas.microsoft.com/office/drawing/2014/main" id="{840C607F-FA37-43CD-8BCC-D11E2C8F1C81}"/>
                </a:ext>
              </a:extLst>
            </p:cNvPr>
            <p:cNvSpPr>
              <a:spLocks noChangeShapeType="1"/>
            </p:cNvSpPr>
            <p:nvPr/>
          </p:nvSpPr>
          <p:spPr bwMode="auto">
            <a:xfrm>
              <a:off x="4224339" y="33575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4" name="Line 53">
              <a:extLst>
                <a:ext uri="{FF2B5EF4-FFF2-40B4-BE49-F238E27FC236}">
                  <a16:creationId xmlns:a16="http://schemas.microsoft.com/office/drawing/2014/main" id="{F2539BE3-FB47-4CF2-8C7D-AC5FFF325771}"/>
                </a:ext>
              </a:extLst>
            </p:cNvPr>
            <p:cNvSpPr>
              <a:spLocks noChangeShapeType="1"/>
            </p:cNvSpPr>
            <p:nvPr/>
          </p:nvSpPr>
          <p:spPr bwMode="auto">
            <a:xfrm flipV="1">
              <a:off x="3575050" y="36449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5" name="Line 54">
              <a:extLst>
                <a:ext uri="{FF2B5EF4-FFF2-40B4-BE49-F238E27FC236}">
                  <a16:creationId xmlns:a16="http://schemas.microsoft.com/office/drawing/2014/main" id="{DD23C61E-70D7-4BF1-AFA8-D1EBB61C4243}"/>
                </a:ext>
              </a:extLst>
            </p:cNvPr>
            <p:cNvSpPr>
              <a:spLocks noChangeShapeType="1"/>
            </p:cNvSpPr>
            <p:nvPr/>
          </p:nvSpPr>
          <p:spPr bwMode="auto">
            <a:xfrm flipH="1">
              <a:off x="3719514" y="6453188"/>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6" name="Line 55">
              <a:extLst>
                <a:ext uri="{FF2B5EF4-FFF2-40B4-BE49-F238E27FC236}">
                  <a16:creationId xmlns:a16="http://schemas.microsoft.com/office/drawing/2014/main" id="{0CCD0837-2936-4286-B502-DBF25426B74C}"/>
                </a:ext>
              </a:extLst>
            </p:cNvPr>
            <p:cNvSpPr>
              <a:spLocks noChangeShapeType="1"/>
            </p:cNvSpPr>
            <p:nvPr/>
          </p:nvSpPr>
          <p:spPr bwMode="auto">
            <a:xfrm flipV="1">
              <a:off x="3719513" y="4508500"/>
              <a:ext cx="0" cy="19446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7" name="Line 56">
              <a:extLst>
                <a:ext uri="{FF2B5EF4-FFF2-40B4-BE49-F238E27FC236}">
                  <a16:creationId xmlns:a16="http://schemas.microsoft.com/office/drawing/2014/main" id="{B3D9D481-E03F-4F1B-B7FA-7F27FB9A202F}"/>
                </a:ext>
              </a:extLst>
            </p:cNvPr>
            <p:cNvSpPr>
              <a:spLocks noChangeShapeType="1"/>
            </p:cNvSpPr>
            <p:nvPr/>
          </p:nvSpPr>
          <p:spPr bwMode="auto">
            <a:xfrm>
              <a:off x="3719514" y="4508500"/>
              <a:ext cx="28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 name="Line 57">
              <a:extLst>
                <a:ext uri="{FF2B5EF4-FFF2-40B4-BE49-F238E27FC236}">
                  <a16:creationId xmlns:a16="http://schemas.microsoft.com/office/drawing/2014/main" id="{6E069605-30DD-461C-8D59-1AF29CCDAA4F}"/>
                </a:ext>
              </a:extLst>
            </p:cNvPr>
            <p:cNvSpPr>
              <a:spLocks noChangeShapeType="1"/>
            </p:cNvSpPr>
            <p:nvPr/>
          </p:nvSpPr>
          <p:spPr bwMode="auto">
            <a:xfrm>
              <a:off x="3792539" y="4508500"/>
              <a:ext cx="714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Tree>
    <p:extLst>
      <p:ext uri="{BB962C8B-B14F-4D97-AF65-F5344CB8AC3E}">
        <p14:creationId xmlns:p14="http://schemas.microsoft.com/office/powerpoint/2010/main" val="6001328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3657</TotalTime>
  <Words>4000</Words>
  <Application>Microsoft Office PowerPoint</Application>
  <PresentationFormat>Grand écran</PresentationFormat>
  <Paragraphs>247</Paragraphs>
  <Slides>31</Slides>
  <Notes>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31</vt:i4>
      </vt:variant>
    </vt:vector>
  </HeadingPairs>
  <TitlesOfParts>
    <vt:vector size="40" baseType="lpstr">
      <vt:lpstr>Arial</vt:lpstr>
      <vt:lpstr>Calibri</vt:lpstr>
      <vt:lpstr>Calibri Light</vt:lpstr>
      <vt:lpstr>Söhne</vt:lpstr>
      <vt:lpstr>Tahoma</vt:lpstr>
      <vt:lpstr>Times New Roman</vt:lpstr>
      <vt:lpstr>Trebuchet MS</vt:lpstr>
      <vt:lpstr>Wingdings</vt:lpstr>
      <vt:lpstr>Thème Office</vt:lpstr>
      <vt:lpstr>Advanced Operations Research Recherche Opérationnelle Avancée (AOR)</vt:lpstr>
      <vt:lpstr>Contenu de la matière : </vt:lpstr>
      <vt:lpstr>RO: Définition</vt:lpstr>
      <vt:lpstr>RO: Définition</vt:lpstr>
      <vt:lpstr>Catégories de problèmes en RO</vt:lpstr>
      <vt:lpstr>Applications de la Recherche Opérationnelle</vt:lpstr>
      <vt:lpstr>Mots clés utilisés en RO</vt:lpstr>
      <vt:lpstr> Méthodologie de la RO (1)</vt:lpstr>
      <vt:lpstr> Méthodologie de la RO (2)</vt:lpstr>
      <vt:lpstr>Les outils utilisés en RO</vt:lpstr>
      <vt:lpstr>Types de Modélisation en RO</vt:lpstr>
      <vt:lpstr>Types de Modélisation en RO</vt:lpstr>
      <vt:lpstr>Types de Modélisation en RO</vt:lpstr>
      <vt:lpstr>Comment choisir un bon model en RO?</vt:lpstr>
      <vt:lpstr>Comment choisir un bon model en RO?</vt:lpstr>
      <vt:lpstr>Exemple de modélisation 1 </vt:lpstr>
      <vt:lpstr>Exemple de modélisation 1 </vt:lpstr>
      <vt:lpstr>Exemple de modélisation  1</vt:lpstr>
      <vt:lpstr>Exemple de modélisation 2 </vt:lpstr>
      <vt:lpstr>Exemple de modélisation 2 </vt:lpstr>
      <vt:lpstr>Complexité des algorithmes en RO</vt:lpstr>
      <vt:lpstr>Complexité des algorithmes en RO </vt:lpstr>
      <vt:lpstr>Complexité des algorithmes en RO </vt:lpstr>
      <vt:lpstr>Limites et Défis de la Recherche Opérationnelle</vt:lpstr>
      <vt:lpstr>Limites et Défis de la Recherche Opérationnelle</vt:lpstr>
      <vt:lpstr>Outils utilisés en TP</vt:lpstr>
      <vt:lpstr>Conclusions </vt:lpstr>
      <vt:lpstr>Des questions  </vt:lpstr>
      <vt:lpstr>Types de Modélisation en RO</vt:lpstr>
      <vt:lpstr>Types de Modélisation en RO</vt:lpstr>
      <vt:lpstr>Illustration holistique des disciplines et des problématiques liées à la recherche opérationnelle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Operation Research Recherche oerationnelle avvancée</dc:title>
  <dc:creator>abdesslem layeb</dc:creator>
  <cp:lastModifiedBy>abdesslem layeb</cp:lastModifiedBy>
  <cp:revision>130</cp:revision>
  <dcterms:created xsi:type="dcterms:W3CDTF">2023-09-18T08:13:54Z</dcterms:created>
  <dcterms:modified xsi:type="dcterms:W3CDTF">2023-09-30T17:14:24Z</dcterms:modified>
</cp:coreProperties>
</file>